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27" r:id="rId2"/>
  </p:sldMasterIdLst>
  <p:notesMasterIdLst>
    <p:notesMasterId r:id="rId24"/>
  </p:notesMasterIdLst>
  <p:sldIdLst>
    <p:sldId id="553" r:id="rId3"/>
    <p:sldId id="546" r:id="rId4"/>
    <p:sldId id="360" r:id="rId5"/>
    <p:sldId id="377" r:id="rId6"/>
    <p:sldId id="547" r:id="rId7"/>
    <p:sldId id="368" r:id="rId8"/>
    <p:sldId id="551" r:id="rId9"/>
    <p:sldId id="552" r:id="rId10"/>
    <p:sldId id="458" r:id="rId11"/>
    <p:sldId id="548" r:id="rId12"/>
    <p:sldId id="549" r:id="rId13"/>
    <p:sldId id="433" r:id="rId14"/>
    <p:sldId id="444" r:id="rId15"/>
    <p:sldId id="445" r:id="rId16"/>
    <p:sldId id="434" r:id="rId17"/>
    <p:sldId id="463" r:id="rId18"/>
    <p:sldId id="447" r:id="rId19"/>
    <p:sldId id="448" r:id="rId20"/>
    <p:sldId id="550" r:id="rId21"/>
    <p:sldId id="554" r:id="rId22"/>
    <p:sldId id="555" r:id="rId23"/>
  </p:sldIdLst>
  <p:sldSz cx="9144000" cy="5143500" type="screen16x9"/>
  <p:notesSz cx="6858000" cy="9144000"/>
  <p:embeddedFontLst>
    <p:embeddedFont>
      <p:font typeface="Cambria Math" pitchFamily="18" charset="0"/>
      <p:regular r:id="rId25"/>
    </p:embeddedFont>
    <p:embeddedFont>
      <p:font typeface="幼圆" pitchFamily="49" charset="-122"/>
      <p:regular r:id="rId26"/>
    </p:embeddedFon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微软雅黑" pitchFamily="34" charset="-122"/>
      <p:regular r:id="rId31"/>
      <p:bold r:id="rId32"/>
    </p:embeddedFont>
    <p:embeddedFont>
      <p:font typeface="Tahoma" pitchFamily="34" charset="0"/>
      <p:regular r:id="rId33"/>
      <p:bold r:id="rId34"/>
    </p:embeddedFont>
    <p:embeddedFont>
      <p:font typeface="黑体" pitchFamily="49" charset="-122"/>
      <p:regular r:id="rId35"/>
    </p:embeddedFont>
    <p:embeddedFont>
      <p:font typeface="楷体" pitchFamily="49" charset="-122"/>
      <p:regular r:id="rId3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FF"/>
    <a:srgbClr val="009900"/>
    <a:srgbClr val="FF0000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49" d="100"/>
          <a:sy n="49" d="100"/>
        </p:scale>
        <p:origin x="-72" y="-202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10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9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744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28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07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045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888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39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23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744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249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65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4162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875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418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130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825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218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425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05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50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848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18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6567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43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263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58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3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3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8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405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480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247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9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8725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461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199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04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0955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276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4269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1551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755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5315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57220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065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8484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907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71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1672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018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53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692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83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693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152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68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952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64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63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5319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50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95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97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76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25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9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985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929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96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766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0594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857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0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840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829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3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79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2018/10/29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192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9" Type="http://schemas.openxmlformats.org/officeDocument/2006/relationships/slideLayout" Target="../slideLayouts/slideLayout85.xml"/><Relationship Id="rId3" Type="http://schemas.openxmlformats.org/officeDocument/2006/relationships/slideLayout" Target="../slideLayouts/slideLayout49.xml"/><Relationship Id="rId21" Type="http://schemas.openxmlformats.org/officeDocument/2006/relationships/slideLayout" Target="../slideLayouts/slideLayout67.xml"/><Relationship Id="rId34" Type="http://schemas.openxmlformats.org/officeDocument/2006/relationships/slideLayout" Target="../slideLayouts/slideLayout80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33" Type="http://schemas.openxmlformats.org/officeDocument/2006/relationships/slideLayout" Target="../slideLayouts/slideLayout79.xml"/><Relationship Id="rId38" Type="http://schemas.openxmlformats.org/officeDocument/2006/relationships/slideLayout" Target="../slideLayouts/slideLayout84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29" Type="http://schemas.openxmlformats.org/officeDocument/2006/relationships/slideLayout" Target="../slideLayouts/slideLayout75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32" Type="http://schemas.openxmlformats.org/officeDocument/2006/relationships/slideLayout" Target="../slideLayouts/slideLayout78.xml"/><Relationship Id="rId37" Type="http://schemas.openxmlformats.org/officeDocument/2006/relationships/slideLayout" Target="../slideLayouts/slideLayout83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slideLayout" Target="../slideLayouts/slideLayout74.xml"/><Relationship Id="rId36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31" Type="http://schemas.openxmlformats.org/officeDocument/2006/relationships/slideLayout" Target="../slideLayouts/slideLayout7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73.xml"/><Relationship Id="rId30" Type="http://schemas.openxmlformats.org/officeDocument/2006/relationships/slideLayout" Target="../slideLayouts/slideLayout76.xml"/><Relationship Id="rId35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的运算（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4927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656" r:id="rId40"/>
    <p:sldLayoutId id="2147483657" r:id="rId41"/>
    <p:sldLayoutId id="2147483658" r:id="rId42"/>
    <p:sldLayoutId id="2147483659" r:id="rId43"/>
    <p:sldLayoutId id="2147483660" r:id="rId44"/>
    <p:sldLayoutId id="2147483661" r:id="rId45"/>
    <p:sldLayoutId id="2147483662" r:id="rId4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8775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  <p:sldLayoutId id="2147483748" r:id="rId21"/>
    <p:sldLayoutId id="2147483749" r:id="rId22"/>
    <p:sldLayoutId id="2147483750" r:id="rId23"/>
    <p:sldLayoutId id="2147483751" r:id="rId24"/>
    <p:sldLayoutId id="2147483752" r:id="rId25"/>
    <p:sldLayoutId id="2147483753" r:id="rId26"/>
    <p:sldLayoutId id="2147483754" r:id="rId27"/>
    <p:sldLayoutId id="2147483755" r:id="rId28"/>
    <p:sldLayoutId id="2147483756" r:id="rId29"/>
    <p:sldLayoutId id="2147483757" r:id="rId30"/>
    <p:sldLayoutId id="2147483758" r:id="rId31"/>
    <p:sldLayoutId id="2147483759" r:id="rId32"/>
    <p:sldLayoutId id="2147483760" r:id="rId33"/>
    <p:sldLayoutId id="2147483761" r:id="rId34"/>
    <p:sldLayoutId id="2147483762" r:id="rId35"/>
    <p:sldLayoutId id="2147483763" r:id="rId36"/>
    <p:sldLayoutId id="2147483764" r:id="rId37"/>
    <p:sldLayoutId id="2147483765" r:id="rId38"/>
    <p:sldLayoutId id="2147483766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0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slide" Target="slide8.xml"/><Relationship Id="rId1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7.png"/><Relationship Id="rId15" Type="http://schemas.openxmlformats.org/officeDocument/2006/relationships/slide" Target="slide1.xml"/><Relationship Id="rId10" Type="http://schemas.openxmlformats.org/officeDocument/2006/relationships/image" Target="../media/image9.png"/><Relationship Id="rId9" Type="http://schemas.openxmlformats.org/officeDocument/2006/relationships/image" Target="../media/image25.png"/><Relationship Id="rId1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slide" Target="slide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8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9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7.png"/><Relationship Id="rId1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9" Type="http://schemas.openxmlformats.org/officeDocument/2006/relationships/image" Target="../media/image21.png"/><Relationship Id="rId1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35525" y="1419622"/>
            <a:ext cx="566244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数</a:t>
            </a: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运算（</a:t>
            </a:r>
            <a:r>
              <a:rPr lang="en-US" altLang="zh-CN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3103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6155"/>
          <p:cNvSpPr txBox="1">
            <a:spLocks noChangeArrowheads="1"/>
          </p:cNvSpPr>
          <p:nvPr/>
        </p:nvSpPr>
        <p:spPr bwMode="auto">
          <a:xfrm>
            <a:off x="1214414" y="882758"/>
            <a:ext cx="35736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运用运算定律进行简便计算。</a:t>
            </a:r>
          </a:p>
        </p:txBody>
      </p:sp>
      <p:sp>
        <p:nvSpPr>
          <p:cNvPr id="10" name="Text Box 13">
            <a:extLst>
              <a:ext uri="{FF2B5EF4-FFF2-40B4-BE49-F238E27FC236}">
                <a16:creationId xmlns:a16="http://schemas.microsoft.com/office/drawing/2014/main" xmlns="" id="{5B9DE3C7-599B-4B28-AC50-E78EB9696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9377" y="1302070"/>
            <a:ext cx="2098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253+108+47+52</a:t>
            </a: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xmlns="" id="{1B09C801-7F8F-4F6A-AC42-7B49FE6490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431" y="1623570"/>
            <a:ext cx="301948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253+47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108+52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300+160</a:t>
            </a: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460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 Box 13">
            <a:extLst>
              <a:ext uri="{FF2B5EF4-FFF2-40B4-BE49-F238E27FC236}">
                <a16:creationId xmlns:a16="http://schemas.microsoft.com/office/drawing/2014/main" xmlns="" id="{DD801E60-D4E2-4EC3-B5CF-A26C676DD5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8446" y="1302070"/>
            <a:ext cx="14939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298+425</a:t>
            </a:r>
          </a:p>
        </p:txBody>
      </p:sp>
      <p:sp>
        <p:nvSpPr>
          <p:cNvPr id="13" name="Text Box 13">
            <a:extLst>
              <a:ext uri="{FF2B5EF4-FFF2-40B4-BE49-F238E27FC236}">
                <a16:creationId xmlns:a16="http://schemas.microsoft.com/office/drawing/2014/main" xmlns="" id="{0D255726-DD09-462D-9404-5C14C1178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9119" y="1282868"/>
            <a:ext cx="14939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32×25</a:t>
            </a:r>
          </a:p>
        </p:txBody>
      </p:sp>
      <p:sp>
        <p:nvSpPr>
          <p:cNvPr id="14" name="Text Box 13">
            <a:extLst>
              <a:ext uri="{FF2B5EF4-FFF2-40B4-BE49-F238E27FC236}">
                <a16:creationId xmlns:a16="http://schemas.microsoft.com/office/drawing/2014/main" xmlns="" id="{1BA04249-0D1B-446E-BB33-905767DBA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9122" y="2862131"/>
            <a:ext cx="21767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126×12+74×12</a:t>
            </a:r>
          </a:p>
        </p:txBody>
      </p:sp>
      <p:sp>
        <p:nvSpPr>
          <p:cNvPr id="15" name="Text Box 13">
            <a:extLst>
              <a:ext uri="{FF2B5EF4-FFF2-40B4-BE49-F238E27FC236}">
                <a16:creationId xmlns:a16="http://schemas.microsoft.com/office/drawing/2014/main" xmlns="" id="{ACECF0C6-7D08-4878-816C-8B2743357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8445" y="2860482"/>
            <a:ext cx="14939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564-308</a:t>
            </a:r>
          </a:p>
        </p:txBody>
      </p:sp>
      <p:sp>
        <p:nvSpPr>
          <p:cNvPr id="16" name="Text Box 13">
            <a:extLst>
              <a:ext uri="{FF2B5EF4-FFF2-40B4-BE49-F238E27FC236}">
                <a16:creationId xmlns:a16="http://schemas.microsoft.com/office/drawing/2014/main" xmlns="" id="{217271FD-14C4-4885-87DD-6E4D72066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9119" y="2860482"/>
            <a:ext cx="14939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98×75</a:t>
            </a: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xmlns="" id="{2DC535E2-C304-4AB7-98C0-6D69ECF3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590719"/>
            <a:ext cx="301948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300-2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+425</a:t>
            </a: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300+425-2</a:t>
            </a: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723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5">
            <a:extLst>
              <a:ext uri="{FF2B5EF4-FFF2-40B4-BE49-F238E27FC236}">
                <a16:creationId xmlns:a16="http://schemas.microsoft.com/office/drawing/2014/main" xmlns="" id="{F089A48F-571F-4E8C-BC41-3E7766FC7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2247" y="1564338"/>
            <a:ext cx="242220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8×4×25</a:t>
            </a: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8×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4×25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800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5">
            <a:extLst>
              <a:ext uri="{FF2B5EF4-FFF2-40B4-BE49-F238E27FC236}">
                <a16:creationId xmlns:a16="http://schemas.microsoft.com/office/drawing/2014/main" xmlns="" id="{C94BBE72-5032-4754-9DBE-7661F60FB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027" y="3245079"/>
            <a:ext cx="242220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126+74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×12</a:t>
            </a: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200×12</a:t>
            </a: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2400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5">
            <a:extLst>
              <a:ext uri="{FF2B5EF4-FFF2-40B4-BE49-F238E27FC236}">
                <a16:creationId xmlns:a16="http://schemas.microsoft.com/office/drawing/2014/main" xmlns="" id="{98F97286-8107-4DA3-9399-6088F9F5B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3260592"/>
            <a:ext cx="242220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564-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300+8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564-300-8</a:t>
            </a: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256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5">
            <a:extLst>
              <a:ext uri="{FF2B5EF4-FFF2-40B4-BE49-F238E27FC236}">
                <a16:creationId xmlns:a16="http://schemas.microsoft.com/office/drawing/2014/main" xmlns="" id="{8E514061-4A0C-4B9C-A1CB-12FB3238E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7379" y="3227741"/>
            <a:ext cx="242220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100-2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×75</a:t>
            </a: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100×75-2×75</a:t>
            </a: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7500-150</a:t>
            </a: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7350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45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7" grpId="0" build="p"/>
      <p:bldP spid="18" grpId="0" build="p"/>
      <p:bldP spid="19" grpId="0" build="p"/>
      <p:bldP spid="20" grpId="0" build="p"/>
      <p:bldP spid="2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6155"/>
          <p:cNvSpPr txBox="1">
            <a:spLocks noChangeArrowheads="1"/>
          </p:cNvSpPr>
          <p:nvPr/>
        </p:nvSpPr>
        <p:spPr bwMode="auto">
          <a:xfrm>
            <a:off x="1214414" y="882758"/>
            <a:ext cx="10533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估算。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6155">
                <a:extLst>
                  <a:ext uri="{FF2B5EF4-FFF2-40B4-BE49-F238E27FC236}">
                    <a16:creationId xmlns:a16="http://schemas.microsoft.com/office/drawing/2014/main" xmlns="" id="{5440F601-BB90-45A9-845F-1416914631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9853" y="1269376"/>
                <a:ext cx="3594700" cy="529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i="1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i="1" dirty="0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的结果比</a:t>
                </a:r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大吗？</a:t>
                </a:r>
              </a:p>
            </p:txBody>
          </p:sp>
        </mc:Choice>
        <mc:Fallback xmlns="">
          <p:sp>
            <p:nvSpPr>
              <p:cNvPr id="10" name="文本框 6155">
                <a:extLst>
                  <a:ext uri="{FF2B5EF4-FFF2-40B4-BE49-F238E27FC236}">
                    <a16:creationId xmlns:a16="http://schemas.microsoft.com/office/drawing/2014/main" id="{5440F601-BB90-45A9-845F-141691463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19853" y="1269376"/>
                <a:ext cx="3594700" cy="529504"/>
              </a:xfrm>
              <a:prstGeom prst="rect">
                <a:avLst/>
              </a:prstGeom>
              <a:blipFill>
                <a:blip r:embed="rId9"/>
                <a:stretch>
                  <a:fillRect l="-1868" b="-344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6155">
            <a:extLst>
              <a:ext uri="{FF2B5EF4-FFF2-40B4-BE49-F238E27FC236}">
                <a16:creationId xmlns:a16="http://schemas.microsoft.com/office/drawing/2014/main" xmlns="" id="{D5844914-536B-4FC0-A916-16FF9AA91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678" y="2579174"/>
            <a:ext cx="29255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）每千克西瓜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1.5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  <p:sp>
        <p:nvSpPr>
          <p:cNvPr id="12" name="文本框 6155">
            <a:extLst>
              <a:ext uri="{FF2B5EF4-FFF2-40B4-BE49-F238E27FC236}">
                <a16:creationId xmlns:a16="http://schemas.microsoft.com/office/drawing/2014/main" xmlns="" id="{96FC9547-B415-44BF-8C0A-9F0159545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7" y="3036606"/>
            <a:ext cx="56043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①一个西瓜重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3.2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千克，买这个西瓜，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元钱够吗？</a:t>
            </a:r>
          </a:p>
        </p:txBody>
      </p:sp>
      <p:sp>
        <p:nvSpPr>
          <p:cNvPr id="13" name="文本框 6155">
            <a:extLst>
              <a:ext uri="{FF2B5EF4-FFF2-40B4-BE49-F238E27FC236}">
                <a16:creationId xmlns:a16="http://schemas.microsoft.com/office/drawing/2014/main" xmlns="" id="{77AEBE30-FC19-45D3-8CFD-4813922B9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339" y="4109250"/>
            <a:ext cx="42497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②计算一下实际要花多少元？</a:t>
            </a: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xmlns="" id="{03F6306A-0E80-4E02-8ED2-5B4AE30759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4028" y="1623309"/>
            <a:ext cx="663206" cy="101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对话气泡: 圆角矩形 2">
                <a:extLst>
                  <a:ext uri="{FF2B5EF4-FFF2-40B4-BE49-F238E27FC236}">
                    <a16:creationId xmlns:a16="http://schemas.microsoft.com/office/drawing/2014/main" xmlns="" id="{8215ED18-73C8-448F-8D0F-02654EA920C1}"/>
                  </a:ext>
                </a:extLst>
              </p:cNvPr>
              <p:cNvSpPr/>
              <p:nvPr/>
            </p:nvSpPr>
            <p:spPr>
              <a:xfrm>
                <a:off x="1713432" y="1847328"/>
                <a:ext cx="4221819" cy="489666"/>
              </a:xfrm>
              <a:prstGeom prst="wedgeRoundRectCallout">
                <a:avLst>
                  <a:gd name="adj1" fmla="val -56013"/>
                  <a:gd name="adj2" fmla="val 81025"/>
                  <a:gd name="adj3" fmla="val 16667"/>
                </a:avLst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zh-CN" altLang="en-US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因为</m:t>
                    </m:r>
                    <m:f>
                      <m:f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&lt;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sz="1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，</a:t>
                </a:r>
                <a:r>
                  <a:rPr lang="en-US" altLang="zh-CN" sz="1800" b="1" dirty="0">
                    <a:solidFill>
                      <a:schemeClr val="tx1"/>
                    </a:solidFill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+</a:t>
                </a:r>
                <a:r>
                  <a:rPr lang="en-US" altLang="zh-CN" sz="1800" b="1" dirty="0">
                    <a:solidFill>
                      <a:schemeClr val="tx1"/>
                    </a:solidFill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=1 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所以</a:t>
                </a:r>
                <a:r>
                  <a:rPr lang="en-US" altLang="zh-CN" sz="1800" b="1" dirty="0">
                    <a:solidFill>
                      <a:schemeClr val="tx1"/>
                    </a:solidFill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&lt;1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endParaRPr lang="zh-CN" altLang="en-US" sz="1800" b="1" dirty="0"/>
              </a:p>
            </p:txBody>
          </p:sp>
        </mc:Choice>
        <mc:Fallback xmlns="">
          <p:sp>
            <p:nvSpPr>
              <p:cNvPr id="3" name="对话气泡: 圆角矩形 2">
                <a:extLst>
                  <a:ext uri="{FF2B5EF4-FFF2-40B4-BE49-F238E27FC236}">
                    <a16:creationId xmlns:a16="http://schemas.microsoft.com/office/drawing/2014/main" id="{8215ED18-73C8-448F-8D0F-02654EA920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3432" y="1847328"/>
                <a:ext cx="4221819" cy="489666"/>
              </a:xfrm>
              <a:prstGeom prst="wedgeRoundRectCallout">
                <a:avLst>
                  <a:gd name="adj1" fmla="val -56013"/>
                  <a:gd name="adj2" fmla="val 81025"/>
                  <a:gd name="adj3" fmla="val 16667"/>
                </a:avLst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2">
            <a:extLst>
              <a:ext uri="{FF2B5EF4-FFF2-40B4-BE49-F238E27FC236}">
                <a16:creationId xmlns:a16="http://schemas.microsoft.com/office/drawing/2014/main" xmlns="" id="{C1621DD3-829F-48A7-84E8-3A76002B9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5519" y="3142905"/>
            <a:ext cx="830168" cy="1202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对话气泡: 圆角矩形 16">
            <a:extLst>
              <a:ext uri="{FF2B5EF4-FFF2-40B4-BE49-F238E27FC236}">
                <a16:creationId xmlns:a16="http://schemas.microsoft.com/office/drawing/2014/main" xmlns="" id="{E91CEC01-5AE6-4958-AFD7-0BDE20CCFD6B}"/>
              </a:ext>
            </a:extLst>
          </p:cNvPr>
          <p:cNvSpPr/>
          <p:nvPr/>
        </p:nvSpPr>
        <p:spPr>
          <a:xfrm>
            <a:off x="1477234" y="3505132"/>
            <a:ext cx="4695837" cy="489666"/>
          </a:xfrm>
          <a:prstGeom prst="wedgeRoundRectCallout">
            <a:avLst>
              <a:gd name="adj1" fmla="val -53873"/>
              <a:gd name="adj2" fmla="val 6460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3.2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千克看成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千克，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3×1.5=4.5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元，够的。</a:t>
            </a:r>
          </a:p>
        </p:txBody>
      </p:sp>
      <p:sp>
        <p:nvSpPr>
          <p:cNvPr id="18" name="文本框 6155">
            <a:extLst>
              <a:ext uri="{FF2B5EF4-FFF2-40B4-BE49-F238E27FC236}">
                <a16:creationId xmlns:a16="http://schemas.microsoft.com/office/drawing/2014/main" xmlns="" id="{79945E5D-3C28-4955-8D86-CBD190385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57" y="4539935"/>
            <a:ext cx="25192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3.2×1.5=4.8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  <p:sp>
        <p:nvSpPr>
          <p:cNvPr id="19" name="文本框 6155">
            <a:extLst>
              <a:ext uri="{FF2B5EF4-FFF2-40B4-BE49-F238E27FC236}">
                <a16:creationId xmlns:a16="http://schemas.microsoft.com/office/drawing/2014/main" xmlns="" id="{22413025-53F2-4A42-8129-7B3AEEC46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9495" y="4509360"/>
            <a:ext cx="25192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答：实际花了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4.8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13" action="ppaction://hlinksldjump"/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1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169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xmlns="" id="{BBCC0016-CF84-45A8-AA59-C4BCF19FC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9931" y="799245"/>
            <a:ext cx="680363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估算方法：在乘法口诀范围内进行口算，以除尽为原则，答案可能不唯一。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xmlns="" id="{68432B58-06D0-497D-8BA1-C308382265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431" y="1764583"/>
            <a:ext cx="6985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一个因数是一位数的乘法估算，另一个因数只保留最高位。</a:t>
            </a: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xmlns="" id="{218F1D2C-2EFD-4269-BB87-3ED2B58B1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393" y="2615708"/>
            <a:ext cx="6985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两位数除法的估算，把两位数看作整十数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Rectangle 2">
            <a:extLst>
              <a:ext uri="{FF2B5EF4-FFF2-40B4-BE49-F238E27FC236}">
                <a16:creationId xmlns:a16="http://schemas.microsoft.com/office/drawing/2014/main" xmlns="" id="{6A10915D-82DB-4345-AA39-59DBF19CC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393" y="3664131"/>
            <a:ext cx="28085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估算方法</a:t>
            </a:r>
          </a:p>
        </p:txBody>
      </p:sp>
      <p:sp>
        <p:nvSpPr>
          <p:cNvPr id="26" name="AutoShape 27">
            <a:extLst>
              <a:ext uri="{FF2B5EF4-FFF2-40B4-BE49-F238E27FC236}">
                <a16:creationId xmlns:a16="http://schemas.microsoft.com/office/drawing/2014/main" xmlns="" id="{38783F07-AD6F-4281-A355-35B72FA0CD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568" y="1359988"/>
            <a:ext cx="1590770" cy="351227"/>
          </a:xfrm>
          <a:prstGeom prst="wedgeRoundRectCallout">
            <a:avLst>
              <a:gd name="adj1" fmla="val -51775"/>
              <a:gd name="adj2" fmla="val -68894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方法灵活多样</a:t>
            </a:r>
          </a:p>
        </p:txBody>
      </p:sp>
      <p:sp>
        <p:nvSpPr>
          <p:cNvPr id="27" name="Rectangle 2">
            <a:extLst>
              <a:ext uri="{FF2B5EF4-FFF2-40B4-BE49-F238E27FC236}">
                <a16:creationId xmlns:a16="http://schemas.microsoft.com/office/drawing/2014/main" xmlns="" id="{D76FF9CA-EAE3-4B82-A803-9E0F360A5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8849" y="2151753"/>
            <a:ext cx="28616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736×3≈700×3=2100</a:t>
            </a:r>
            <a:endParaRPr lang="zh-CN" altLang="zh-CN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Rectangle 2">
            <a:extLst>
              <a:ext uri="{FF2B5EF4-FFF2-40B4-BE49-F238E27FC236}">
                <a16:creationId xmlns:a16="http://schemas.microsoft.com/office/drawing/2014/main" xmlns="" id="{DFFCF8BE-8403-477F-B7CB-57D103EBEE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9242" y="3093020"/>
            <a:ext cx="6985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632÷90≈630÷90=7        498÷72≈490÷70=7</a:t>
            </a:r>
          </a:p>
        </p:txBody>
      </p:sp>
      <p:sp>
        <p:nvSpPr>
          <p:cNvPr id="29" name="Rectangle 2">
            <a:extLst>
              <a:ext uri="{FF2B5EF4-FFF2-40B4-BE49-F238E27FC236}">
                <a16:creationId xmlns:a16="http://schemas.microsoft.com/office/drawing/2014/main" xmlns="" id="{E0CAF363-669D-4C68-9D62-68E6A9E4A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393" y="4144200"/>
            <a:ext cx="6985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去尾法、进一法、四舍五入法、凑十法 、靠五法、平均法。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658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 animBg="1"/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>
            <a:extLst>
              <a:ext uri="{FF2B5EF4-FFF2-40B4-BE49-F238E27FC236}">
                <a16:creationId xmlns:a16="http://schemas.microsoft.com/office/drawing/2014/main" xmlns="" id="{CFA53C1D-36E1-4E3A-BB70-D5CC5CE41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391" y="1515190"/>
            <a:ext cx="7222287" cy="40911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（1）淘气估算购物的价钱一定超过40元，他的估算对吗？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xmlns="" id="{B16ED848-68A4-4861-BCC9-87798294F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5322" y="1852659"/>
            <a:ext cx="4603269" cy="31713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16+13+8+23+6+3≈10+10+20=40（元）</a:t>
            </a:r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xmlns="" id="{543AC9CF-1BCE-43DC-A1C6-1E8932D3FE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9931" y="770945"/>
            <a:ext cx="6985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超市购物：果汁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16.00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元、火腿肠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13.00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元、蔬菜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8.00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元、洗发水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23.00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元、洗衣粉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元、牙膏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xmlns="" id="{3F12A414-6992-4E2A-90A2-12E2DD1E5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431" y="2867306"/>
            <a:ext cx="4603269" cy="2705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（2）妈妈带了100元，她带的钱够吗？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xmlns="" id="{23B0714C-B5C7-4E06-8368-F46DBC4D95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431" y="3633638"/>
            <a:ext cx="5550001" cy="40351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（3）淘气又估算了一次，他用的是什么方法？</a:t>
            </a:r>
          </a:p>
        </p:txBody>
      </p:sp>
      <p:sp>
        <p:nvSpPr>
          <p:cNvPr id="18" name="AutoShape 27">
            <a:extLst>
              <a:ext uri="{FF2B5EF4-FFF2-40B4-BE49-F238E27FC236}">
                <a16:creationId xmlns:a16="http://schemas.microsoft.com/office/drawing/2014/main" xmlns="" id="{BE82D4B6-84CA-4716-8066-8F112B777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3715" y="2134029"/>
            <a:ext cx="1938641" cy="544493"/>
          </a:xfrm>
          <a:prstGeom prst="wedgeRoundRectCallout">
            <a:avLst>
              <a:gd name="adj1" fmla="val -51775"/>
              <a:gd name="adj2" fmla="val -68894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去尾法：把最高位的数加起来</a:t>
            </a:r>
          </a:p>
        </p:txBody>
      </p:sp>
      <p:pic>
        <p:nvPicPr>
          <p:cNvPr id="26" name="Picture 3">
            <a:extLst>
              <a:ext uri="{FF2B5EF4-FFF2-40B4-BE49-F238E27FC236}">
                <a16:creationId xmlns:a16="http://schemas.microsoft.com/office/drawing/2014/main" xmlns="" id="{9D6F9767-3DE4-4123-99DB-90FA8737B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3171" y="1999887"/>
            <a:ext cx="566999" cy="868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460EBA4F-2E21-485D-BE78-891C26AA07E8}"/>
              </a:ext>
            </a:extLst>
          </p:cNvPr>
          <p:cNvGrpSpPr/>
          <p:nvPr/>
        </p:nvGrpSpPr>
        <p:grpSpPr>
          <a:xfrm>
            <a:off x="1199931" y="2161748"/>
            <a:ext cx="2768900" cy="544493"/>
            <a:chOff x="1633916" y="1346356"/>
            <a:chExt cx="2514761" cy="1142665"/>
          </a:xfrm>
        </p:grpSpPr>
        <p:sp>
          <p:nvSpPr>
            <p:cNvPr id="28" name="思想气泡: 云 27">
              <a:extLst>
                <a:ext uri="{FF2B5EF4-FFF2-40B4-BE49-F238E27FC236}">
                  <a16:creationId xmlns:a16="http://schemas.microsoft.com/office/drawing/2014/main" xmlns="" id="{FCB6AECE-CFB5-454F-A542-0E05B6253F88}"/>
                </a:ext>
              </a:extLst>
            </p:cNvPr>
            <p:cNvSpPr/>
            <p:nvPr/>
          </p:nvSpPr>
          <p:spPr>
            <a:xfrm>
              <a:off x="1633916" y="1346356"/>
              <a:ext cx="2192533" cy="1142665"/>
            </a:xfrm>
            <a:prstGeom prst="cloudCallout">
              <a:avLst>
                <a:gd name="adj1" fmla="val -58711"/>
                <a:gd name="adj2" fmla="val 32434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2031754B-EB0D-44DA-B791-1F63A155E812}"/>
                </a:ext>
              </a:extLst>
            </p:cNvPr>
            <p:cNvSpPr txBox="1"/>
            <p:nvPr/>
          </p:nvSpPr>
          <p:spPr>
            <a:xfrm>
              <a:off x="1799738" y="1499796"/>
              <a:ext cx="2348939" cy="878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肯定超过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40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，对。</a:t>
              </a:r>
            </a:p>
          </p:txBody>
        </p:sp>
      </p:grpSp>
      <p:sp>
        <p:nvSpPr>
          <p:cNvPr id="30" name="Rectangle 3">
            <a:extLst>
              <a:ext uri="{FF2B5EF4-FFF2-40B4-BE49-F238E27FC236}">
                <a16:creationId xmlns:a16="http://schemas.microsoft.com/office/drawing/2014/main" xmlns="" id="{C8ABFB3F-D9E9-46CE-85C7-352153842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700" y="3192808"/>
            <a:ext cx="5596594" cy="35610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16+13+8+23+6+3≈20+20+10+30+10+10=100（元 ）</a:t>
            </a:r>
          </a:p>
        </p:txBody>
      </p:sp>
      <p:sp>
        <p:nvSpPr>
          <p:cNvPr id="31" name="AutoShape 27">
            <a:extLst>
              <a:ext uri="{FF2B5EF4-FFF2-40B4-BE49-F238E27FC236}">
                <a16:creationId xmlns:a16="http://schemas.microsoft.com/office/drawing/2014/main" xmlns="" id="{0306BD2C-F1CD-4B5C-81A6-4CF2F79A3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8979" y="2926825"/>
            <a:ext cx="969321" cy="356106"/>
          </a:xfrm>
          <a:prstGeom prst="wedgeRoundRectCallout">
            <a:avLst>
              <a:gd name="adj1" fmla="val -75358"/>
              <a:gd name="adj2" fmla="val 42748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进一法</a:t>
            </a:r>
          </a:p>
        </p:txBody>
      </p:sp>
      <p:sp>
        <p:nvSpPr>
          <p:cNvPr id="32" name="Rectangle 3">
            <a:extLst>
              <a:ext uri="{FF2B5EF4-FFF2-40B4-BE49-F238E27FC236}">
                <a16:creationId xmlns:a16="http://schemas.microsoft.com/office/drawing/2014/main" xmlns="" id="{907E78B6-2EF4-4911-93B5-CBAF89F98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170" y="4002556"/>
            <a:ext cx="5242160" cy="40351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16+13+8+23+6+3≈20+10+10+20+10+0=70（元）            </a:t>
            </a:r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xmlns="" id="{5829A3B0-9CF2-49FE-8436-413906F93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413" y="4146355"/>
            <a:ext cx="699758" cy="84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AutoShape 27">
            <a:extLst>
              <a:ext uri="{FF2B5EF4-FFF2-40B4-BE49-F238E27FC236}">
                <a16:creationId xmlns:a16="http://schemas.microsoft.com/office/drawing/2014/main" xmlns="" id="{AB0F98C4-FFD9-4C86-ABC8-EFAA07531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3555" y="4362965"/>
            <a:ext cx="1408822" cy="356106"/>
          </a:xfrm>
          <a:prstGeom prst="wedgeRoundRectCallout">
            <a:avLst>
              <a:gd name="adj1" fmla="val 71467"/>
              <a:gd name="adj2" fmla="val -27029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四舍五入法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5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3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170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14" grpId="0" animBg="1"/>
      <p:bldP spid="15" grpId="0" animBg="1"/>
      <p:bldP spid="18" grpId="0" animBg="1"/>
      <p:bldP spid="30" grpId="0" animBg="1"/>
      <p:bldP spid="31" grpId="0" animBg="1"/>
      <p:bldP spid="32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xmlns="" id="{543AC9CF-1BCE-43DC-A1C6-1E8932D3FE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9931" y="770945"/>
            <a:ext cx="6985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超市购物：果汁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16.00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元、火腿肠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13.00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元、蔬菜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8.00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元、洗发水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23.00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元、洗衣粉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元、牙膏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3.00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xmlns="" id="{5829A3B0-9CF2-49FE-8436-413906F93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8056" y="4138021"/>
            <a:ext cx="699758" cy="84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34874F0-0A0B-4ED7-9E32-FDD18F2CD480}"/>
              </a:ext>
            </a:extLst>
          </p:cNvPr>
          <p:cNvSpPr/>
          <p:nvPr/>
        </p:nvSpPr>
        <p:spPr>
          <a:xfrm>
            <a:off x="916431" y="149708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（4）妈妈是这样估算的：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4D5D8B89-E590-4519-A815-4801EBC9A678}"/>
              </a:ext>
            </a:extLst>
          </p:cNvPr>
          <p:cNvSpPr/>
          <p:nvPr/>
        </p:nvSpPr>
        <p:spPr>
          <a:xfrm>
            <a:off x="958393" y="2694704"/>
            <a:ext cx="57682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（5）爸爸是这样估算的：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429CF086-785D-4A97-88B4-BA49A0837A6E}"/>
              </a:ext>
            </a:extLst>
          </p:cNvPr>
          <p:cNvSpPr/>
          <p:nvPr/>
        </p:nvSpPr>
        <p:spPr>
          <a:xfrm>
            <a:off x="1002029" y="382543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（6）我还可以这样想：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C2382A6D-F725-4174-AF18-A2C1AE03CFCC}"/>
              </a:ext>
            </a:extLst>
          </p:cNvPr>
          <p:cNvSpPr/>
          <p:nvPr/>
        </p:nvSpPr>
        <p:spPr>
          <a:xfrm>
            <a:off x="1241522" y="1896226"/>
            <a:ext cx="22619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16+23≈40（元）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FC404C48-4A90-49D5-956F-6E9D637654F4}"/>
              </a:ext>
            </a:extLst>
          </p:cNvPr>
          <p:cNvSpPr/>
          <p:nvPr/>
        </p:nvSpPr>
        <p:spPr>
          <a:xfrm>
            <a:off x="3440082" y="1926390"/>
            <a:ext cx="20483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13+8≈20（元）  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84AA4920-2E95-4DC3-A32E-FB7CC647E87A}"/>
              </a:ext>
            </a:extLst>
          </p:cNvPr>
          <p:cNvSpPr/>
          <p:nvPr/>
        </p:nvSpPr>
        <p:spPr>
          <a:xfrm>
            <a:off x="1199931" y="2279518"/>
            <a:ext cx="19413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6+3≈10（元）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80630802-82EB-46C1-8409-2F9A394989CF}"/>
              </a:ext>
            </a:extLst>
          </p:cNvPr>
          <p:cNvSpPr/>
          <p:nvPr/>
        </p:nvSpPr>
        <p:spPr>
          <a:xfrm>
            <a:off x="3380941" y="2279518"/>
            <a:ext cx="23771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40+20+10=70（元）</a:t>
            </a:r>
          </a:p>
        </p:txBody>
      </p:sp>
      <p:sp>
        <p:nvSpPr>
          <p:cNvPr id="41" name="AutoShape 27">
            <a:extLst>
              <a:ext uri="{FF2B5EF4-FFF2-40B4-BE49-F238E27FC236}">
                <a16:creationId xmlns:a16="http://schemas.microsoft.com/office/drawing/2014/main" xmlns="" id="{F426AD1A-AB0F-4147-91AD-E3D30BE7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0514" y="1835642"/>
            <a:ext cx="976955" cy="338555"/>
          </a:xfrm>
          <a:prstGeom prst="wedgeRoundRectCallout">
            <a:avLst>
              <a:gd name="adj1" fmla="val -66498"/>
              <a:gd name="adj2" fmla="val 76772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凑十法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02C6DE90-EFB7-49A6-9D72-66DC440FC393}"/>
              </a:ext>
            </a:extLst>
          </p:cNvPr>
          <p:cNvSpPr/>
          <p:nvPr/>
        </p:nvSpPr>
        <p:spPr>
          <a:xfrm>
            <a:off x="1241522" y="3069711"/>
            <a:ext cx="28931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16+13≈15+15=30（元）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F6FA3381-67B2-4221-AEBC-B39EEBECB308}"/>
              </a:ext>
            </a:extLst>
          </p:cNvPr>
          <p:cNvSpPr/>
          <p:nvPr/>
        </p:nvSpPr>
        <p:spPr>
          <a:xfrm>
            <a:off x="4177006" y="3095300"/>
            <a:ext cx="21686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6+8+3≈15（元）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9A4551B8-5B67-4B17-9DB1-5C6A073C2EDF}"/>
              </a:ext>
            </a:extLst>
          </p:cNvPr>
          <p:cNvSpPr/>
          <p:nvPr/>
        </p:nvSpPr>
        <p:spPr>
          <a:xfrm>
            <a:off x="1199931" y="3450424"/>
            <a:ext cx="17782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23≈25（元）  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7B388B3B-E61A-4077-91B6-DE26D0231E86}"/>
              </a:ext>
            </a:extLst>
          </p:cNvPr>
          <p:cNvSpPr/>
          <p:nvPr/>
        </p:nvSpPr>
        <p:spPr>
          <a:xfrm>
            <a:off x="4134653" y="3495896"/>
            <a:ext cx="25861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30+15+25=70（元 ）</a:t>
            </a:r>
          </a:p>
        </p:txBody>
      </p:sp>
      <p:sp>
        <p:nvSpPr>
          <p:cNvPr id="46" name="AutoShape 27">
            <a:extLst>
              <a:ext uri="{FF2B5EF4-FFF2-40B4-BE49-F238E27FC236}">
                <a16:creationId xmlns:a16="http://schemas.microsoft.com/office/drawing/2014/main" xmlns="" id="{A158BED7-4643-4781-9DD1-A95D9297B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5679" y="3028158"/>
            <a:ext cx="976955" cy="338555"/>
          </a:xfrm>
          <a:prstGeom prst="wedgeRoundRectCallout">
            <a:avLst>
              <a:gd name="adj1" fmla="val -48620"/>
              <a:gd name="adj2" fmla="val 104085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凑十法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32E4BD24-DAE8-4924-B2CC-7D0225547934}"/>
              </a:ext>
            </a:extLst>
          </p:cNvPr>
          <p:cNvSpPr/>
          <p:nvPr/>
        </p:nvSpPr>
        <p:spPr>
          <a:xfrm>
            <a:off x="1241522" y="4154964"/>
            <a:ext cx="22884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100÷6≈16（元） </a:t>
            </a:r>
          </a:p>
        </p:txBody>
      </p:sp>
      <p:sp>
        <p:nvSpPr>
          <p:cNvPr id="48" name="AutoShape 27">
            <a:extLst>
              <a:ext uri="{FF2B5EF4-FFF2-40B4-BE49-F238E27FC236}">
                <a16:creationId xmlns:a16="http://schemas.microsoft.com/office/drawing/2014/main" xmlns="" id="{70F4FA6A-970B-413D-A386-3467ED3B7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7863" y="3958367"/>
            <a:ext cx="2288466" cy="913269"/>
          </a:xfrm>
          <a:prstGeom prst="wedgeRoundRectCallout">
            <a:avLst>
              <a:gd name="adj1" fmla="val 57413"/>
              <a:gd name="adj2" fmla="val 27273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平均每样物品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元，只有一样超过了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，和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元的去抵，一定够。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2E13778B-185A-4493-BAEC-25643011231A}"/>
              </a:ext>
            </a:extLst>
          </p:cNvPr>
          <p:cNvSpPr/>
          <p:nvPr/>
        </p:nvSpPr>
        <p:spPr>
          <a:xfrm>
            <a:off x="3612931" y="4162805"/>
            <a:ext cx="18755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23-16=7（元）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55850C31-9C8F-4B78-9448-AC35183F367B}"/>
              </a:ext>
            </a:extLst>
          </p:cNvPr>
          <p:cNvSpPr/>
          <p:nvPr/>
        </p:nvSpPr>
        <p:spPr>
          <a:xfrm>
            <a:off x="1209090" y="4546003"/>
            <a:ext cx="19491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16-3=13（元）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8" name="图片 2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99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/>
      <p:bldP spid="36" grpId="0"/>
      <p:bldP spid="37" grpId="0"/>
      <p:bldP spid="38" grpId="0"/>
      <p:bldP spid="39" grpId="0"/>
      <p:bldP spid="40" grpId="0"/>
      <p:bldP spid="41" grpId="0" animBg="1"/>
      <p:bldP spid="42" grpId="0"/>
      <p:bldP spid="43" grpId="0"/>
      <p:bldP spid="44" grpId="0"/>
      <p:bldP spid="45" grpId="0"/>
      <p:bldP spid="46" grpId="0" animBg="1"/>
      <p:bldP spid="47" grpId="0"/>
      <p:bldP spid="48" grpId="0" animBg="1"/>
      <p:bldP spid="49" grpId="0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xmlns="" id="{C92F1A6F-F6C1-4856-A5DB-8040CAB6BF7E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1182688" y="790944"/>
            <a:ext cx="5616697" cy="446276"/>
          </a:xfrm>
          <a:prstGeom prst="rect">
            <a:avLst/>
          </a:prstGeom>
          <a:noFill/>
          <a:ln/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下面这些算式分别用了什么乘法运算定律？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xmlns="" id="{62ED53F5-B0B3-43A6-A56E-A858C6B1CB21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1199931" y="1496519"/>
            <a:ext cx="5763577" cy="2828974"/>
          </a:xfrm>
          <a:prstGeom prst="rect">
            <a:avLst/>
          </a:prstGeom>
          <a:noFill/>
          <a:ln/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117x3+117x7=117x(3+7)    </a:t>
            </a:r>
          </a:p>
          <a:p>
            <a:pPr fontAlgn="auto">
              <a:spcAft>
                <a:spcPts val="0"/>
              </a:spcAft>
            </a:pP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35x46=46x35</a:t>
            </a:r>
          </a:p>
          <a:p>
            <a:pPr fontAlgn="auto">
              <a:spcAft>
                <a:spcPts val="0"/>
              </a:spcAft>
            </a:pP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(4+5)</a:t>
            </a:r>
            <a:r>
              <a:rPr lang="en-US" altLang="zh-CN" sz="2000" dirty="0" err="1">
                <a:latin typeface="楷体" panose="02010609060101010101" pitchFamily="49" charset="-122"/>
                <a:ea typeface="楷体" panose="02010609060101010101" pitchFamily="49" charset="-122"/>
              </a:rPr>
              <a:t>xa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=4xa+5xa</a:t>
            </a:r>
          </a:p>
          <a:p>
            <a:pPr fontAlgn="auto">
              <a:spcAft>
                <a:spcPts val="0"/>
              </a:spcAft>
            </a:pP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45x5x4=45x(5x4)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xmlns="" id="{FB635642-5077-4A87-B06F-64E17A4B5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1120" y="1537758"/>
            <a:ext cx="25923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乘法分配律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38" name="Text Box 5">
            <a:extLst>
              <a:ext uri="{FF2B5EF4-FFF2-40B4-BE49-F238E27FC236}">
                <a16:creationId xmlns:a16="http://schemas.microsoft.com/office/drawing/2014/main" xmlns="" id="{D6C9FE4A-1EB1-4C31-BB1A-FE719D845C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9587" y="2243008"/>
            <a:ext cx="30956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(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乘法交换律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39" name="Text Box 6">
            <a:extLst>
              <a:ext uri="{FF2B5EF4-FFF2-40B4-BE49-F238E27FC236}">
                <a16:creationId xmlns:a16="http://schemas.microsoft.com/office/drawing/2014/main" xmlns="" id="{12A7CC50-385A-414C-9C8B-4B814928A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0865" y="3084195"/>
            <a:ext cx="2665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(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乘法分配律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40" name="Text Box 7">
            <a:extLst>
              <a:ext uri="{FF2B5EF4-FFF2-40B4-BE49-F238E27FC236}">
                <a16:creationId xmlns:a16="http://schemas.microsoft.com/office/drawing/2014/main" xmlns="" id="{0472F9A4-88ED-43FB-9D04-98290E1BF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1354" y="3725327"/>
            <a:ext cx="27352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(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乘法结合律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151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  <p:bldP spid="38" grpId="0" autoUpdateAnimBg="0"/>
      <p:bldP spid="39" grpId="0" autoUpdateAnimBg="0"/>
      <p:bldP spid="4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213C42BF-697E-46F9-B8C7-05DB014ECD1B}"/>
              </a:ext>
            </a:extLst>
          </p:cNvPr>
          <p:cNvSpPr txBox="1">
            <a:spLocks noChangeArrowheads="1"/>
          </p:cNvSpPr>
          <p:nvPr/>
        </p:nvSpPr>
        <p:spPr>
          <a:xfrm>
            <a:off x="1417892" y="864971"/>
            <a:ext cx="3259616" cy="315531"/>
          </a:xfrm>
          <a:prstGeom prst="rect">
            <a:avLst/>
          </a:prstGeom>
        </p:spPr>
        <p:txBody>
          <a:bodyPr/>
          <a:lstStyle>
            <a:lvl1pPr algn="ctr" defTabSz="685783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用简便方法计算下在各题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xmlns="" id="{1B6172B7-028D-42FB-A54A-6FBF9E7D1118}"/>
              </a:ext>
            </a:extLst>
          </p:cNvPr>
          <p:cNvSpPr txBox="1">
            <a:spLocks noChangeArrowheads="1"/>
          </p:cNvSpPr>
          <p:nvPr/>
        </p:nvSpPr>
        <p:spPr>
          <a:xfrm>
            <a:off x="1049659" y="1517639"/>
            <a:ext cx="2643110" cy="445477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995+996+997+998+999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xmlns="" id="{ED13EE61-0907-4CC7-A0C1-D861E7A60331}"/>
              </a:ext>
            </a:extLst>
          </p:cNvPr>
          <p:cNvSpPr txBox="1">
            <a:spLocks noChangeArrowheads="1"/>
          </p:cNvSpPr>
          <p:nvPr/>
        </p:nvSpPr>
        <p:spPr>
          <a:xfrm>
            <a:off x="4918274" y="1510589"/>
            <a:ext cx="2643110" cy="445477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125×（17×8）×4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xmlns="" id="{ABAD3B81-9E37-4957-BA6B-C322E24D1060}"/>
              </a:ext>
            </a:extLst>
          </p:cNvPr>
          <p:cNvSpPr txBox="1">
            <a:spLocks noChangeArrowheads="1"/>
          </p:cNvSpPr>
          <p:nvPr/>
        </p:nvSpPr>
        <p:spPr>
          <a:xfrm>
            <a:off x="958393" y="3180385"/>
            <a:ext cx="3259616" cy="47528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48×48＋48－48×9</a:t>
            </a: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xmlns="" id="{95373106-F661-4344-975C-80A42C027C74}"/>
              </a:ext>
            </a:extLst>
          </p:cNvPr>
          <p:cNvSpPr txBox="1">
            <a:spLocks noChangeArrowheads="1"/>
          </p:cNvSpPr>
          <p:nvPr/>
        </p:nvSpPr>
        <p:spPr>
          <a:xfrm>
            <a:off x="958393" y="1952294"/>
            <a:ext cx="2643110" cy="445477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=1000×5-5-4-3-2-1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fontAlgn="auto">
              <a:spcAft>
                <a:spcPts val="0"/>
              </a:spcAft>
              <a:buNone/>
            </a:pP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AutoShape 27">
            <a:extLst>
              <a:ext uri="{FF2B5EF4-FFF2-40B4-BE49-F238E27FC236}">
                <a16:creationId xmlns:a16="http://schemas.microsoft.com/office/drawing/2014/main" xmlns="" id="{BDFCD465-92B4-4516-A582-E538E6230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543" y="1228901"/>
            <a:ext cx="1443919" cy="318573"/>
          </a:xfrm>
          <a:prstGeom prst="wedgeRoundRectCallout">
            <a:avLst>
              <a:gd name="adj1" fmla="val -40053"/>
              <a:gd name="adj2" fmla="val 93021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都看成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xmlns="" id="{85DFBA2A-B094-4F65-BD81-5AE021FFDEDE}"/>
              </a:ext>
            </a:extLst>
          </p:cNvPr>
          <p:cNvSpPr txBox="1">
            <a:spLocks noChangeArrowheads="1"/>
          </p:cNvSpPr>
          <p:nvPr/>
        </p:nvSpPr>
        <p:spPr>
          <a:xfrm>
            <a:off x="958393" y="2304463"/>
            <a:ext cx="2643110" cy="445477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=5000-15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fontAlgn="auto">
              <a:spcAft>
                <a:spcPts val="0"/>
              </a:spcAft>
              <a:buNone/>
            </a:pP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xmlns="" id="{A46FF24B-14A1-417F-AADE-0F0CC67E4917}"/>
              </a:ext>
            </a:extLst>
          </p:cNvPr>
          <p:cNvSpPr txBox="1">
            <a:spLocks noChangeArrowheads="1"/>
          </p:cNvSpPr>
          <p:nvPr/>
        </p:nvSpPr>
        <p:spPr>
          <a:xfrm>
            <a:off x="916431" y="2656632"/>
            <a:ext cx="2643110" cy="445477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=4985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fontAlgn="auto">
              <a:spcAft>
                <a:spcPts val="0"/>
              </a:spcAft>
              <a:buNone/>
            </a:pP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xmlns="" id="{B0D8EADA-9613-4340-8AA3-8326977F07D8}"/>
              </a:ext>
            </a:extLst>
          </p:cNvPr>
          <p:cNvSpPr txBox="1">
            <a:spLocks noChangeArrowheads="1"/>
          </p:cNvSpPr>
          <p:nvPr/>
        </p:nvSpPr>
        <p:spPr>
          <a:xfrm>
            <a:off x="4806462" y="1858986"/>
            <a:ext cx="2643110" cy="445477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=125×8×17×4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fontAlgn="auto">
              <a:spcAft>
                <a:spcPts val="0"/>
              </a:spcAft>
              <a:buNone/>
            </a:pP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AutoShape 27">
            <a:extLst>
              <a:ext uri="{FF2B5EF4-FFF2-40B4-BE49-F238E27FC236}">
                <a16:creationId xmlns:a16="http://schemas.microsoft.com/office/drawing/2014/main" xmlns="" id="{0767E728-EEA3-4D1F-9577-0CC696DFEA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0275" y="1004916"/>
            <a:ext cx="2257597" cy="445478"/>
          </a:xfrm>
          <a:prstGeom prst="wedgeRoundRectCallout">
            <a:avLst>
              <a:gd name="adj1" fmla="val -36937"/>
              <a:gd name="adj2" fmla="val 77232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全部都是乘法，可以任意两个数相乘</a:t>
            </a:r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xmlns="" id="{B317DC57-9D3D-4D70-A050-B91FFEA55431}"/>
              </a:ext>
            </a:extLst>
          </p:cNvPr>
          <p:cNvSpPr txBox="1">
            <a:spLocks noChangeArrowheads="1"/>
          </p:cNvSpPr>
          <p:nvPr/>
        </p:nvSpPr>
        <p:spPr>
          <a:xfrm>
            <a:off x="4806462" y="2267578"/>
            <a:ext cx="2643110" cy="445477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=68000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fontAlgn="auto">
              <a:spcAft>
                <a:spcPts val="0"/>
              </a:spcAft>
              <a:buNone/>
            </a:pP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xmlns="" id="{58C31358-6720-4298-83C9-7B6F5A52BAFD}"/>
              </a:ext>
            </a:extLst>
          </p:cNvPr>
          <p:cNvSpPr txBox="1">
            <a:spLocks noChangeArrowheads="1"/>
          </p:cNvSpPr>
          <p:nvPr/>
        </p:nvSpPr>
        <p:spPr>
          <a:xfrm>
            <a:off x="916431" y="3547107"/>
            <a:ext cx="3259616" cy="47528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48×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48＋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－9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Rectangle 4">
            <a:extLst>
              <a:ext uri="{FF2B5EF4-FFF2-40B4-BE49-F238E27FC236}">
                <a16:creationId xmlns:a16="http://schemas.microsoft.com/office/drawing/2014/main" xmlns="" id="{80DE4B64-11DA-4CC6-A98A-BB09EB1CEF0F}"/>
              </a:ext>
            </a:extLst>
          </p:cNvPr>
          <p:cNvSpPr txBox="1">
            <a:spLocks noChangeArrowheads="1"/>
          </p:cNvSpPr>
          <p:nvPr/>
        </p:nvSpPr>
        <p:spPr>
          <a:xfrm>
            <a:off x="905364" y="3888631"/>
            <a:ext cx="1837836" cy="47528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48×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xmlns="" id="{074BF13F-585D-49D5-A215-5CFB1F40DD0B}"/>
              </a:ext>
            </a:extLst>
          </p:cNvPr>
          <p:cNvSpPr txBox="1">
            <a:spLocks noChangeArrowheads="1"/>
          </p:cNvSpPr>
          <p:nvPr/>
        </p:nvSpPr>
        <p:spPr>
          <a:xfrm>
            <a:off x="889349" y="4230155"/>
            <a:ext cx="1837836" cy="47528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=1920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AutoShape 27">
            <a:extLst>
              <a:ext uri="{FF2B5EF4-FFF2-40B4-BE49-F238E27FC236}">
                <a16:creationId xmlns:a16="http://schemas.microsoft.com/office/drawing/2014/main" xmlns="" id="{E17A4A62-D670-4CAC-8FB7-8CA0F93B71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543" y="3243341"/>
            <a:ext cx="2238772" cy="353436"/>
          </a:xfrm>
          <a:prstGeom prst="wedgeRoundRectCallout">
            <a:avLst>
              <a:gd name="adj1" fmla="val -60644"/>
              <a:gd name="adj2" fmla="val 105563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稍复杂的乘法分配律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085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7" grpId="0"/>
      <p:bldP spid="18" grpId="0" animBg="1"/>
      <p:bldP spid="19" grpId="0"/>
      <p:bldP spid="20" grpId="0"/>
      <p:bldP spid="21" grpId="0"/>
      <p:bldP spid="22" grpId="0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>
            <a:extLst>
              <a:ext uri="{FF2B5EF4-FFF2-40B4-BE49-F238E27FC236}">
                <a16:creationId xmlns:a16="http://schemas.microsoft.com/office/drawing/2014/main" xmlns="" id="{92835A75-8DCE-4495-8284-DF3349EB1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7123" y="1441420"/>
            <a:ext cx="1451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91×89 ≈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56CE45E7-B4C9-4BE8-BDC6-E967485ED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7123" y="1889512"/>
            <a:ext cx="14275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69×52 ≈</a:t>
            </a: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xmlns="" id="{2857CCDE-8207-43BB-A692-9B7BAA14E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7123" y="2369236"/>
            <a:ext cx="15326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48×29 ≈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xmlns="" id="{FFCDE584-D45F-4E1B-AB4D-0645A1AE9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832" y="1441420"/>
            <a:ext cx="11333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8100</a:t>
            </a:r>
          </a:p>
        </p:txBody>
      </p:sp>
      <p:sp>
        <p:nvSpPr>
          <p:cNvPr id="12" name="Text Box 8">
            <a:extLst>
              <a:ext uri="{FF2B5EF4-FFF2-40B4-BE49-F238E27FC236}">
                <a16:creationId xmlns:a16="http://schemas.microsoft.com/office/drawing/2014/main" xmlns="" id="{F44D81A2-6EA4-45DD-AE2F-86DF51950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832" y="1887264"/>
            <a:ext cx="11428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3500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xmlns="" id="{EE44CE90-8D32-4528-BB10-6056AC20C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832" y="2357607"/>
            <a:ext cx="12304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1500</a:t>
            </a: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xmlns="" id="{850371ED-DC1F-419B-ABC8-61300C9FC3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7123" y="864971"/>
            <a:ext cx="2492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快速估算出下面各题</a:t>
            </a:r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xmlns="" id="{38BB4827-4A07-47BD-A391-0DEFC8A65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7123" y="2884855"/>
            <a:ext cx="13989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102×30≈</a:t>
            </a:r>
          </a:p>
        </p:txBody>
      </p:sp>
      <p:sp>
        <p:nvSpPr>
          <p:cNvPr id="17" name="Text Box 3">
            <a:extLst>
              <a:ext uri="{FF2B5EF4-FFF2-40B4-BE49-F238E27FC236}">
                <a16:creationId xmlns:a16="http://schemas.microsoft.com/office/drawing/2014/main" xmlns="" id="{0C37A1D0-5A93-4EBF-ABAB-425FD7E6F6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0580" y="1487154"/>
            <a:ext cx="20875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7×301≈</a:t>
            </a:r>
          </a:p>
        </p:txBody>
      </p:sp>
      <p:sp>
        <p:nvSpPr>
          <p:cNvPr id="18" name="Text Box 4">
            <a:extLst>
              <a:ext uri="{FF2B5EF4-FFF2-40B4-BE49-F238E27FC236}">
                <a16:creationId xmlns:a16="http://schemas.microsoft.com/office/drawing/2014/main" xmlns="" id="{72A6582C-F0FD-41B5-BB4C-9E3BE3837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0580" y="2485221"/>
            <a:ext cx="1290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48×41≈</a:t>
            </a:r>
          </a:p>
        </p:txBody>
      </p:sp>
      <p:sp>
        <p:nvSpPr>
          <p:cNvPr id="19" name="Text Box 5">
            <a:extLst>
              <a:ext uri="{FF2B5EF4-FFF2-40B4-BE49-F238E27FC236}">
                <a16:creationId xmlns:a16="http://schemas.microsoft.com/office/drawing/2014/main" xmlns="" id="{2FFBC366-0A00-4F38-86E5-33A36FF31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0580" y="3472279"/>
            <a:ext cx="13438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64×78≈</a:t>
            </a:r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xmlns="" id="{A7A74703-2E67-4EE6-8B65-DDB843E6F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0580" y="2974156"/>
            <a:ext cx="13158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52×63≈</a:t>
            </a:r>
          </a:p>
        </p:txBody>
      </p:sp>
      <p:sp>
        <p:nvSpPr>
          <p:cNvPr id="22" name="Text Box 8">
            <a:extLst>
              <a:ext uri="{FF2B5EF4-FFF2-40B4-BE49-F238E27FC236}">
                <a16:creationId xmlns:a16="http://schemas.microsoft.com/office/drawing/2014/main" xmlns="" id="{3CA0F18E-5C89-4FC6-B378-6B2A41900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0580" y="2012375"/>
            <a:ext cx="14275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20×401≈</a:t>
            </a:r>
          </a:p>
        </p:txBody>
      </p:sp>
      <p:sp>
        <p:nvSpPr>
          <p:cNvPr id="23" name="Text Box 9">
            <a:extLst>
              <a:ext uri="{FF2B5EF4-FFF2-40B4-BE49-F238E27FC236}">
                <a16:creationId xmlns:a16="http://schemas.microsoft.com/office/drawing/2014/main" xmlns="" id="{A21F44A4-61D5-44CC-BF7D-F3C43D479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7123" y="3368241"/>
            <a:ext cx="20875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206×40≈</a:t>
            </a:r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xmlns="" id="{3A1B460A-6502-4C3C-A6F1-70D2CF5CC9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1832" y="2873684"/>
            <a:ext cx="704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3000</a:t>
            </a:r>
            <a:endParaRPr lang="zh-CN" altLang="en-US" sz="20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Rectangle 11">
            <a:extLst>
              <a:ext uri="{FF2B5EF4-FFF2-40B4-BE49-F238E27FC236}">
                <a16:creationId xmlns:a16="http://schemas.microsoft.com/office/drawing/2014/main" xmlns="" id="{49F99E2D-F1B7-40DC-8EF8-69B5090EF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1832" y="3414578"/>
            <a:ext cx="704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8000</a:t>
            </a:r>
            <a:endParaRPr lang="zh-CN" altLang="en-US" sz="20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Rectangle 12">
            <a:extLst>
              <a:ext uri="{FF2B5EF4-FFF2-40B4-BE49-F238E27FC236}">
                <a16:creationId xmlns:a16="http://schemas.microsoft.com/office/drawing/2014/main" xmlns="" id="{D06D786E-462D-4F0A-97D3-139E5403E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087" y="1461313"/>
            <a:ext cx="704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2100</a:t>
            </a:r>
            <a:endParaRPr lang="zh-CN" altLang="en-US" sz="20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Rectangle 13">
            <a:extLst>
              <a:ext uri="{FF2B5EF4-FFF2-40B4-BE49-F238E27FC236}">
                <a16:creationId xmlns:a16="http://schemas.microsoft.com/office/drawing/2014/main" xmlns="" id="{A6A2AB66-2582-4E3F-90AC-54BEF104AA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087" y="1997735"/>
            <a:ext cx="704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8000</a:t>
            </a:r>
            <a:endParaRPr lang="zh-CN" altLang="en-US" sz="20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Rectangle 14">
            <a:extLst>
              <a:ext uri="{FF2B5EF4-FFF2-40B4-BE49-F238E27FC236}">
                <a16:creationId xmlns:a16="http://schemas.microsoft.com/office/drawing/2014/main" xmlns="" id="{E2208CE0-4AE6-43CC-ACD3-6852F175E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087" y="2470581"/>
            <a:ext cx="704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2000</a:t>
            </a:r>
            <a:endParaRPr lang="zh-CN" altLang="en-US" sz="2000" b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Rectangle 15">
            <a:extLst>
              <a:ext uri="{FF2B5EF4-FFF2-40B4-BE49-F238E27FC236}">
                <a16:creationId xmlns:a16="http://schemas.microsoft.com/office/drawing/2014/main" xmlns="" id="{F47C5FA0-FA48-4ED1-9F75-1E4441B98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087" y="2988796"/>
            <a:ext cx="704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3000</a:t>
            </a:r>
            <a:endParaRPr lang="zh-CN" altLang="en-US" sz="20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Rectangle 16">
            <a:extLst>
              <a:ext uri="{FF2B5EF4-FFF2-40B4-BE49-F238E27FC236}">
                <a16:creationId xmlns:a16="http://schemas.microsoft.com/office/drawing/2014/main" xmlns="" id="{80DB72F9-29CC-42D0-84A3-FFFCD5C88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087" y="3530375"/>
            <a:ext cx="704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4800</a:t>
            </a:r>
            <a:endParaRPr lang="zh-CN" altLang="en-US" sz="20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3" name="图片 3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4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914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4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3">
            <a:extLst>
              <a:ext uri="{FF2B5EF4-FFF2-40B4-BE49-F238E27FC236}">
                <a16:creationId xmlns:a16="http://schemas.microsoft.com/office/drawing/2014/main" xmlns="" id="{97D8CE82-2A41-49C8-A10A-75F5E795F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341" y="864155"/>
            <a:ext cx="1475442" cy="1357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1">
            <a:extLst>
              <a:ext uri="{FF2B5EF4-FFF2-40B4-BE49-F238E27FC236}">
                <a16:creationId xmlns:a16="http://schemas.microsoft.com/office/drawing/2014/main" xmlns="" id="{737BA92A-8F78-494F-BB30-3EC6DD9A1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937" y="654887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2">
            <a:extLst>
              <a:ext uri="{FF2B5EF4-FFF2-40B4-BE49-F238E27FC236}">
                <a16:creationId xmlns:a16="http://schemas.microsoft.com/office/drawing/2014/main" xmlns="" id="{4721F426-E412-4C55-86B7-894B1B7AF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2699">
            <a:off x="3468819" y="831239"/>
            <a:ext cx="1410342" cy="141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A5A8570-D5C4-480F-ADB1-431D745EAD96}"/>
              </a:ext>
            </a:extLst>
          </p:cNvPr>
          <p:cNvGrpSpPr/>
          <p:nvPr/>
        </p:nvGrpSpPr>
        <p:grpSpPr>
          <a:xfrm>
            <a:off x="780689" y="2191004"/>
            <a:ext cx="1442793" cy="478971"/>
            <a:chOff x="825688" y="2714852"/>
            <a:chExt cx="1442793" cy="478971"/>
          </a:xfrm>
        </p:grpSpPr>
        <p:grpSp>
          <p:nvGrpSpPr>
            <p:cNvPr id="11" name="Group 5">
              <a:extLst>
                <a:ext uri="{FF2B5EF4-FFF2-40B4-BE49-F238E27FC236}">
                  <a16:creationId xmlns:a16="http://schemas.microsoft.com/office/drawing/2014/main" xmlns="" id="{4C6072FE-A181-4206-912F-63DF5B4B61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5688" y="2714852"/>
              <a:ext cx="1442793" cy="478971"/>
              <a:chOff x="528" y="2496"/>
              <a:chExt cx="672" cy="336"/>
            </a:xfrm>
          </p:grpSpPr>
          <p:sp>
            <p:nvSpPr>
              <p:cNvPr id="12" name="AutoShape 6">
                <a:extLst>
                  <a:ext uri="{FF2B5EF4-FFF2-40B4-BE49-F238E27FC236}">
                    <a16:creationId xmlns:a16="http://schemas.microsoft.com/office/drawing/2014/main" xmlns="" id="{0E1E3926-91D4-40E1-9524-76AEDD748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" y="2496"/>
                <a:ext cx="672" cy="336"/>
              </a:xfrm>
              <a:prstGeom prst="parallelogram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" name="Line 7">
                <a:extLst>
                  <a:ext uri="{FF2B5EF4-FFF2-40B4-BE49-F238E27FC236}">
                    <a16:creationId xmlns:a16="http://schemas.microsoft.com/office/drawing/2014/main" xmlns="" id="{171EC4F2-B097-40ED-9C6B-95C1A271E9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0" y="2496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" name="Line 8">
                <a:extLst>
                  <a:ext uri="{FF2B5EF4-FFF2-40B4-BE49-F238E27FC236}">
                    <a16:creationId xmlns:a16="http://schemas.microsoft.com/office/drawing/2014/main" xmlns="" id="{7E246B35-E6FE-4242-8155-435CE30436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2736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4" name="WordArt 18">
              <a:extLst>
                <a:ext uri="{FF2B5EF4-FFF2-40B4-BE49-F238E27FC236}">
                  <a16:creationId xmlns:a16="http://schemas.microsoft.com/office/drawing/2014/main" xmlns="" id="{6ED20C84-4253-4EBE-9867-BD18D6797E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2097" y="2873827"/>
              <a:ext cx="804862" cy="16850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2000" kern="10" dirty="0"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28</a:t>
              </a:r>
              <a:r>
                <a:rPr lang="zh-CN" altLang="en-US" sz="2000" kern="10" dirty="0"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元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85ABCBB-D42E-4880-B323-EC334F878750}"/>
              </a:ext>
            </a:extLst>
          </p:cNvPr>
          <p:cNvGrpSpPr/>
          <p:nvPr/>
        </p:nvGrpSpPr>
        <p:grpSpPr>
          <a:xfrm>
            <a:off x="3140517" y="2202814"/>
            <a:ext cx="1658813" cy="483507"/>
            <a:chOff x="3656013" y="2642959"/>
            <a:chExt cx="1658813" cy="483507"/>
          </a:xfrm>
        </p:grpSpPr>
        <p:grpSp>
          <p:nvGrpSpPr>
            <p:cNvPr id="15" name="Group 9">
              <a:extLst>
                <a:ext uri="{FF2B5EF4-FFF2-40B4-BE49-F238E27FC236}">
                  <a16:creationId xmlns:a16="http://schemas.microsoft.com/office/drawing/2014/main" xmlns="" id="{F1082B75-D401-47FC-9993-48CDC15DF4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6013" y="2642959"/>
              <a:ext cx="1658813" cy="483507"/>
              <a:chOff x="528" y="2496"/>
              <a:chExt cx="672" cy="336"/>
            </a:xfrm>
          </p:grpSpPr>
          <p:sp>
            <p:nvSpPr>
              <p:cNvPr id="17" name="AutoShape 10">
                <a:extLst>
                  <a:ext uri="{FF2B5EF4-FFF2-40B4-BE49-F238E27FC236}">
                    <a16:creationId xmlns:a16="http://schemas.microsoft.com/office/drawing/2014/main" xmlns="" id="{2D69F2F3-1B17-4F9F-B73E-A4B983852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" y="2496"/>
                <a:ext cx="672" cy="336"/>
              </a:xfrm>
              <a:prstGeom prst="parallelogram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xmlns="" id="{12C90429-31B8-48C6-998D-9A46824A83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0" y="2496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" name="Line 12">
                <a:extLst>
                  <a:ext uri="{FF2B5EF4-FFF2-40B4-BE49-F238E27FC236}">
                    <a16:creationId xmlns:a16="http://schemas.microsoft.com/office/drawing/2014/main" xmlns="" id="{AE060D14-1C41-46A2-BA91-D3B9FECE9D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2736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6" name="WordArt 20">
              <a:extLst>
                <a:ext uri="{FF2B5EF4-FFF2-40B4-BE49-F238E27FC236}">
                  <a16:creationId xmlns:a16="http://schemas.microsoft.com/office/drawing/2014/main" xmlns="" id="{50538918-FF71-4085-888F-803C35723B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15892" y="2755529"/>
              <a:ext cx="837109" cy="2365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2000" kern="10" dirty="0"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43</a:t>
              </a:r>
              <a:r>
                <a:rPr lang="zh-CN" altLang="en-US" sz="2000" kern="10" dirty="0"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元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29CA0A3-48D1-47D6-A3B3-AA84A5D11398}"/>
              </a:ext>
            </a:extLst>
          </p:cNvPr>
          <p:cNvGrpSpPr/>
          <p:nvPr/>
        </p:nvGrpSpPr>
        <p:grpSpPr>
          <a:xfrm>
            <a:off x="5524317" y="2144732"/>
            <a:ext cx="1658808" cy="478971"/>
            <a:chOff x="6477001" y="2548390"/>
            <a:chExt cx="1658808" cy="478971"/>
          </a:xfrm>
        </p:grpSpPr>
        <p:grpSp>
          <p:nvGrpSpPr>
            <p:cNvPr id="20" name="Group 13">
              <a:extLst>
                <a:ext uri="{FF2B5EF4-FFF2-40B4-BE49-F238E27FC236}">
                  <a16:creationId xmlns:a16="http://schemas.microsoft.com/office/drawing/2014/main" xmlns="" id="{EC95DF33-D480-46CE-A944-37A806E9FB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7001" y="2548390"/>
              <a:ext cx="1658808" cy="478971"/>
              <a:chOff x="528" y="2496"/>
              <a:chExt cx="672" cy="336"/>
            </a:xfrm>
          </p:grpSpPr>
          <p:sp>
            <p:nvSpPr>
              <p:cNvPr id="21" name="AutoShape 14">
                <a:extLst>
                  <a:ext uri="{FF2B5EF4-FFF2-40B4-BE49-F238E27FC236}">
                    <a16:creationId xmlns:a16="http://schemas.microsoft.com/office/drawing/2014/main" xmlns="" id="{0A457E94-075A-43CE-9EA6-FE43AA226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" y="2496"/>
                <a:ext cx="672" cy="336"/>
              </a:xfrm>
              <a:prstGeom prst="parallelogram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2" name="Line 15">
                <a:extLst>
                  <a:ext uri="{FF2B5EF4-FFF2-40B4-BE49-F238E27FC236}">
                    <a16:creationId xmlns:a16="http://schemas.microsoft.com/office/drawing/2014/main" xmlns="" id="{0C6EED49-1435-4461-A4E2-6280F08E17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0" y="2496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3" name="Line 16">
                <a:extLst>
                  <a:ext uri="{FF2B5EF4-FFF2-40B4-BE49-F238E27FC236}">
                    <a16:creationId xmlns:a16="http://schemas.microsoft.com/office/drawing/2014/main" xmlns="" id="{A34FA66C-193F-4465-9846-2AF01FB6D1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8" y="2736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7" name="WordArt 22">
              <a:extLst>
                <a:ext uri="{FF2B5EF4-FFF2-40B4-BE49-F238E27FC236}">
                  <a16:creationId xmlns:a16="http://schemas.microsoft.com/office/drawing/2014/main" xmlns="" id="{7729510F-6D7E-46B8-9971-D24C23BDC6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0413" y="2695483"/>
              <a:ext cx="811865" cy="17290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2000" kern="10" dirty="0"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r>
                <a:rPr lang="zh-CN" altLang="en-US" sz="2000" kern="10" dirty="0"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元</a:t>
              </a:r>
            </a:p>
          </p:txBody>
        </p:sp>
      </p:grpSp>
      <p:sp>
        <p:nvSpPr>
          <p:cNvPr id="28" name="Text Box 27">
            <a:extLst>
              <a:ext uri="{FF2B5EF4-FFF2-40B4-BE49-F238E27FC236}">
                <a16:creationId xmlns:a16="http://schemas.microsoft.com/office/drawing/2014/main" xmlns="" id="{AE9F0F07-3123-465B-AD4A-3EE128027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431" y="3111682"/>
            <a:ext cx="7271254" cy="48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林老师带</a:t>
            </a:r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元买上面这三样体育用品</a:t>
            </a:r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估一估老师带的钱够吗</a:t>
            </a:r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2DAAC14-4365-43C0-A0E6-2A1CA5914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098" y="2665650"/>
            <a:ext cx="1218603" cy="40011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接近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2771BED6-032B-453F-8825-C79C3976AE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6910" y="2691252"/>
            <a:ext cx="1218603" cy="40011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大约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B1B456B-A9D1-4E1E-907A-3619160F8C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3721" y="2658014"/>
            <a:ext cx="1218603" cy="40011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大约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xmlns="" id="{1F275DB0-196A-4888-B061-9F52AD4CC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5154" y="3689924"/>
            <a:ext cx="37449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28+43+24≈30+40+20=90</a:t>
            </a:r>
            <a:r>
              <a:rPr lang="zh-CN" altLang="en-US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（元）</a:t>
            </a:r>
          </a:p>
        </p:txBody>
      </p:sp>
      <p:sp>
        <p:nvSpPr>
          <p:cNvPr id="34" name="Text Box 4">
            <a:extLst>
              <a:ext uri="{FF2B5EF4-FFF2-40B4-BE49-F238E27FC236}">
                <a16:creationId xmlns:a16="http://schemas.microsoft.com/office/drawing/2014/main" xmlns="" id="{509024D8-968C-4624-86D3-FC0B562E6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2677" y="4101648"/>
            <a:ext cx="20277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3+4</a:t>
            </a:r>
            <a:r>
              <a:rPr lang="zh-CN" altLang="en-US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不足</a:t>
            </a:r>
            <a:r>
              <a:rPr lang="en-US" alt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</a:p>
        </p:txBody>
      </p:sp>
      <p:sp>
        <p:nvSpPr>
          <p:cNvPr id="35" name="Text Box 8">
            <a:extLst>
              <a:ext uri="{FF2B5EF4-FFF2-40B4-BE49-F238E27FC236}">
                <a16:creationId xmlns:a16="http://schemas.microsoft.com/office/drawing/2014/main" xmlns="" id="{242B27F1-18F5-4FA9-81DA-B6FDF1FE18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0530" y="4338555"/>
            <a:ext cx="32624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答：林老师带的钱够了。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7" name="图片 3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723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6155"/>
          <p:cNvSpPr txBox="1">
            <a:spLocks noChangeArrowheads="1"/>
          </p:cNvSpPr>
          <p:nvPr/>
        </p:nvSpPr>
        <p:spPr bwMode="auto">
          <a:xfrm>
            <a:off x="1214414" y="882758"/>
            <a:ext cx="33575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用计算器计算。</a:t>
            </a:r>
          </a:p>
        </p:txBody>
      </p:sp>
      <p:sp>
        <p:nvSpPr>
          <p:cNvPr id="10" name="文本框 6155">
            <a:extLst>
              <a:ext uri="{FF2B5EF4-FFF2-40B4-BE49-F238E27FC236}">
                <a16:creationId xmlns:a16="http://schemas.microsoft.com/office/drawing/2014/main" xmlns="" id="{E2DBC877-4EE1-420F-AA04-4940EB5E1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431" y="1322043"/>
            <a:ext cx="365556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我国大约有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亿人，如果每人节约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角钱，就是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1.4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亿元。</a:t>
            </a:r>
          </a:p>
        </p:txBody>
      </p:sp>
      <p:sp>
        <p:nvSpPr>
          <p:cNvPr id="11" name="文本框 6155">
            <a:extLst>
              <a:ext uri="{FF2B5EF4-FFF2-40B4-BE49-F238E27FC236}">
                <a16:creationId xmlns:a16="http://schemas.microsoft.com/office/drawing/2014/main" xmlns="" id="{41808436-687F-4813-9CE3-30B735D70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129" y="2029929"/>
            <a:ext cx="75635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）建一所希望小学需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万元，这些钱可以建多少所希望小学？</a:t>
            </a:r>
          </a:p>
        </p:txBody>
      </p:sp>
      <p:sp>
        <p:nvSpPr>
          <p:cNvPr id="12" name="文本框 6155">
            <a:extLst>
              <a:ext uri="{FF2B5EF4-FFF2-40B4-BE49-F238E27FC236}">
                <a16:creationId xmlns:a16="http://schemas.microsoft.com/office/drawing/2014/main" xmlns="" id="{E210B638-0A7A-4D15-8913-166790A6C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70" y="3033547"/>
            <a:ext cx="75635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）援助每名贫困学生需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元，这些钱可以使多少名贫困学生免受失学之苦？</a:t>
            </a:r>
          </a:p>
        </p:txBody>
      </p:sp>
      <p:sp>
        <p:nvSpPr>
          <p:cNvPr id="13" name="文本框 6155">
            <a:extLst>
              <a:ext uri="{FF2B5EF4-FFF2-40B4-BE49-F238E27FC236}">
                <a16:creationId xmlns:a16="http://schemas.microsoft.com/office/drawing/2014/main" xmlns="" id="{99B0D049-15C6-46BC-8511-1C9A329E6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852" y="4047179"/>
            <a:ext cx="75635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）你认为这些钱还可以做些什么？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C967413-EE27-446A-993B-504A6C09D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218" y="561803"/>
            <a:ext cx="1080120" cy="129476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A335A4B-96E4-4BA9-B29D-6B5BE53AB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159" y="696211"/>
            <a:ext cx="1540427" cy="1136152"/>
          </a:xfrm>
          <a:prstGeom prst="rect">
            <a:avLst/>
          </a:prstGeom>
        </p:spPr>
      </p:pic>
      <p:sp>
        <p:nvSpPr>
          <p:cNvPr id="16" name="文本框 6155">
            <a:extLst>
              <a:ext uri="{FF2B5EF4-FFF2-40B4-BE49-F238E27FC236}">
                <a16:creationId xmlns:a16="http://schemas.microsoft.com/office/drawing/2014/main" xmlns="" id="{C1E806A8-98E2-4D8F-B76A-6A5584A22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422" y="2535730"/>
            <a:ext cx="36505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140000000÷1000000=140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（所）</a:t>
            </a:r>
          </a:p>
        </p:txBody>
      </p:sp>
      <p:sp>
        <p:nvSpPr>
          <p:cNvPr id="17" name="文本框 6155">
            <a:extLst>
              <a:ext uri="{FF2B5EF4-FFF2-40B4-BE49-F238E27FC236}">
                <a16:creationId xmlns:a16="http://schemas.microsoft.com/office/drawing/2014/main" xmlns="" id="{642A2078-79A0-4D1F-905D-94D511846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0992" y="2513407"/>
            <a:ext cx="33575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答：可以建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140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所希望小学。</a:t>
            </a:r>
          </a:p>
        </p:txBody>
      </p:sp>
      <p:sp>
        <p:nvSpPr>
          <p:cNvPr id="18" name="文本框 6155">
            <a:extLst>
              <a:ext uri="{FF2B5EF4-FFF2-40B4-BE49-F238E27FC236}">
                <a16:creationId xmlns:a16="http://schemas.microsoft.com/office/drawing/2014/main" xmlns="" id="{C2BD7275-00F6-495D-B212-F998D5E9E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046" y="3642299"/>
            <a:ext cx="38039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140000000÷500=280000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（名）</a:t>
            </a:r>
          </a:p>
        </p:txBody>
      </p:sp>
      <p:sp>
        <p:nvSpPr>
          <p:cNvPr id="19" name="文本框 6155">
            <a:extLst>
              <a:ext uri="{FF2B5EF4-FFF2-40B4-BE49-F238E27FC236}">
                <a16:creationId xmlns:a16="http://schemas.microsoft.com/office/drawing/2014/main" xmlns="" id="{5AB00538-0BE8-4F76-9B1D-D613E1824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6832" y="3661408"/>
            <a:ext cx="33575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答：可以支助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280000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名学生。</a:t>
            </a:r>
          </a:p>
        </p:txBody>
      </p:sp>
      <p:sp>
        <p:nvSpPr>
          <p:cNvPr id="20" name="文本框 6155">
            <a:extLst>
              <a:ext uri="{FF2B5EF4-FFF2-40B4-BE49-F238E27FC236}">
                <a16:creationId xmlns:a16="http://schemas.microsoft.com/office/drawing/2014/main" xmlns="" id="{6C77B7C9-22A4-480C-89C9-1E1741101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431" y="4470493"/>
            <a:ext cx="53485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答：我认为这些钱还可以用于治水，治污染等。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72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6FA7FBD8-9124-43DE-B188-1B61BFC48A91}"/>
              </a:ext>
            </a:extLst>
          </p:cNvPr>
          <p:cNvGrpSpPr/>
          <p:nvPr/>
        </p:nvGrpSpPr>
        <p:grpSpPr>
          <a:xfrm>
            <a:off x="1475655" y="899255"/>
            <a:ext cx="5281879" cy="1593217"/>
            <a:chOff x="1787391" y="365758"/>
            <a:chExt cx="4308608" cy="1593217"/>
          </a:xfrm>
        </p:grpSpPr>
        <p:pic>
          <p:nvPicPr>
            <p:cNvPr id="66" name="Picture 3">
              <a:extLst>
                <a:ext uri="{FF2B5EF4-FFF2-40B4-BE49-F238E27FC236}">
                  <a16:creationId xmlns:a16="http://schemas.microsoft.com/office/drawing/2014/main" xmlns="" id="{D9A5302B-CCAC-4852-9C36-5CCD0B310D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72078" y1="6284" x2="62013" y2="19945"/>
                          <a14:foregroundMark x1="26623" y1="39344" x2="27273" y2="46721"/>
                          <a14:foregroundMark x1="47078" y1="38798" x2="53896" y2="43443"/>
                          <a14:foregroundMark x1="29545" y1="54645" x2="35390" y2="51913"/>
                          <a14:foregroundMark x1="40260" y1="51913" x2="47078" y2="54098"/>
                          <a14:foregroundMark x1="47727" y1="54098" x2="50325" y2="54098"/>
                          <a14:foregroundMark x1="38312" y1="56284" x2="35390" y2="69945"/>
                          <a14:foregroundMark x1="51623" y1="66120" x2="52273" y2="69399"/>
                          <a14:foregroundMark x1="43506" y1="46721" x2="53896" y2="47268"/>
                          <a14:foregroundMark x1="53896" y1="45628" x2="53896" y2="38798"/>
                          <a14:foregroundMark x1="27922" y1="37705" x2="34091" y2="39344"/>
                          <a14:foregroundMark x1="25325" y1="47268" x2="32792" y2="45628"/>
                          <a14:foregroundMark x1="33442" y1="45082" x2="37662" y2="4153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87391" y="440534"/>
              <a:ext cx="1276276" cy="1518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7" name="组合 4">
              <a:extLst>
                <a:ext uri="{FF2B5EF4-FFF2-40B4-BE49-F238E27FC236}">
                  <a16:creationId xmlns:a16="http://schemas.microsoft.com/office/drawing/2014/main" xmlns="" id="{ACF6005E-6357-41C7-9634-0B8C6760C5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2550" y="365758"/>
              <a:ext cx="2713449" cy="958545"/>
              <a:chOff x="2366021" y="1091504"/>
              <a:chExt cx="2965708" cy="948361"/>
            </a:xfrm>
            <a:solidFill>
              <a:srgbClr val="92D050"/>
            </a:solidFill>
          </p:grpSpPr>
          <p:sp>
            <p:nvSpPr>
              <p:cNvPr id="68" name="云形标注 82">
                <a:extLst>
                  <a:ext uri="{FF2B5EF4-FFF2-40B4-BE49-F238E27FC236}">
                    <a16:creationId xmlns:a16="http://schemas.microsoft.com/office/drawing/2014/main" xmlns="" id="{8B300DF5-27C7-417F-8D67-2E3337214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6021" y="1091504"/>
                <a:ext cx="2965708" cy="948361"/>
              </a:xfrm>
              <a:prstGeom prst="cloudCallout">
                <a:avLst>
                  <a:gd name="adj1" fmla="val -58467"/>
                  <a:gd name="adj2" fmla="val 43765"/>
                </a:avLst>
              </a:prstGeom>
              <a:grpFill/>
              <a:ln w="19050" algn="ctr">
                <a:solidFill>
                  <a:srgbClr val="82583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sp>
            <p:nvSpPr>
              <p:cNvPr id="69" name="矩形 4">
                <a:extLst>
                  <a:ext uri="{FF2B5EF4-FFF2-40B4-BE49-F238E27FC236}">
                    <a16:creationId xmlns:a16="http://schemas.microsoft.com/office/drawing/2014/main" xmlns="" id="{2661249F-465C-4727-B768-E2247B3D2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1920" y="1154599"/>
                <a:ext cx="2347531" cy="82216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</a:rPr>
                  <a:t>回顾一下，我们学过哪些运算？</a:t>
                </a:r>
              </a:p>
            </p:txBody>
          </p:sp>
        </p:grpSp>
      </p:grp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E503A67E-D86B-4EFD-B4DC-66074C3146E1}"/>
              </a:ext>
            </a:extLst>
          </p:cNvPr>
          <p:cNvGrpSpPr>
            <a:grpSpLocks/>
          </p:cNvGrpSpPr>
          <p:nvPr/>
        </p:nvGrpSpPr>
        <p:grpSpPr bwMode="auto">
          <a:xfrm>
            <a:off x="1139710" y="3189986"/>
            <a:ext cx="972900" cy="1265897"/>
            <a:chOff x="1538420" y="2825036"/>
            <a:chExt cx="1440935" cy="1912535"/>
          </a:xfrm>
        </p:grpSpPr>
        <p:pic>
          <p:nvPicPr>
            <p:cNvPr id="71" name="图片 4">
              <a:extLst>
                <a:ext uri="{FF2B5EF4-FFF2-40B4-BE49-F238E27FC236}">
                  <a16:creationId xmlns:a16="http://schemas.microsoft.com/office/drawing/2014/main" xmlns="" id="{3620C4C2-1EBA-4099-B223-1A8CA45FF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420" y="2825036"/>
              <a:ext cx="1350354" cy="1912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TextBox 12">
              <a:extLst>
                <a:ext uri="{FF2B5EF4-FFF2-40B4-BE49-F238E27FC236}">
                  <a16:creationId xmlns:a16="http://schemas.microsoft.com/office/drawing/2014/main" xmlns="" id="{8896107F-0EFE-4926-A310-17BE0A797C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2537" y="3075266"/>
              <a:ext cx="1226818" cy="674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B8E7E6CA-788F-46B9-A85F-B91683944CC0}"/>
              </a:ext>
            </a:extLst>
          </p:cNvPr>
          <p:cNvGrpSpPr>
            <a:grpSpLocks/>
          </p:cNvGrpSpPr>
          <p:nvPr/>
        </p:nvGrpSpPr>
        <p:grpSpPr bwMode="auto">
          <a:xfrm>
            <a:off x="3019384" y="2545840"/>
            <a:ext cx="950890" cy="1265520"/>
            <a:chOff x="1538420" y="2825036"/>
            <a:chExt cx="1408110" cy="1912535"/>
          </a:xfrm>
        </p:grpSpPr>
        <p:pic>
          <p:nvPicPr>
            <p:cNvPr id="74" name="图片 20">
              <a:extLst>
                <a:ext uri="{FF2B5EF4-FFF2-40B4-BE49-F238E27FC236}">
                  <a16:creationId xmlns:a16="http://schemas.microsoft.com/office/drawing/2014/main" xmlns="" id="{821C9E4E-CA83-48D5-A4FE-1F47B9E0D2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420" y="2825036"/>
              <a:ext cx="1350354" cy="1912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TextBox 12">
              <a:extLst>
                <a:ext uri="{FF2B5EF4-FFF2-40B4-BE49-F238E27FC236}">
                  <a16:creationId xmlns:a16="http://schemas.microsoft.com/office/drawing/2014/main" xmlns="" id="{D3251AC4-529E-4C9A-81CE-7AE3C5D584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9910" y="3170628"/>
              <a:ext cx="1226620" cy="674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－</a:t>
              </a:r>
            </a:p>
          </p:txBody>
        </p:sp>
      </p:grpSp>
      <p:grpSp>
        <p:nvGrpSpPr>
          <p:cNvPr id="76" name="组合 75">
            <a:extLst>
              <a:ext uri="{FF2B5EF4-FFF2-40B4-BE49-F238E27FC236}">
                <a16:creationId xmlns:a16="http://schemas.microsoft.com/office/drawing/2014/main" xmlns="" id="{01273310-AAF7-4EDC-8B08-2B1651467341}"/>
              </a:ext>
            </a:extLst>
          </p:cNvPr>
          <p:cNvGrpSpPr>
            <a:grpSpLocks/>
          </p:cNvGrpSpPr>
          <p:nvPr/>
        </p:nvGrpSpPr>
        <p:grpSpPr bwMode="auto">
          <a:xfrm>
            <a:off x="4909310" y="3189986"/>
            <a:ext cx="969098" cy="1265897"/>
            <a:chOff x="1538420" y="2825036"/>
            <a:chExt cx="1433764" cy="1912535"/>
          </a:xfrm>
        </p:grpSpPr>
        <p:pic>
          <p:nvPicPr>
            <p:cNvPr id="77" name="图片 23">
              <a:extLst>
                <a:ext uri="{FF2B5EF4-FFF2-40B4-BE49-F238E27FC236}">
                  <a16:creationId xmlns:a16="http://schemas.microsoft.com/office/drawing/2014/main" xmlns="" id="{930D8DDB-CEA8-4FF7-81EF-923C5A07E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420" y="2825036"/>
              <a:ext cx="1350354" cy="1912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TextBox 12">
              <a:extLst>
                <a:ext uri="{FF2B5EF4-FFF2-40B4-BE49-F238E27FC236}">
                  <a16:creationId xmlns:a16="http://schemas.microsoft.com/office/drawing/2014/main" xmlns="" id="{E8A4779F-BB1E-4445-B2EA-F966AD67FE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5095" y="3106577"/>
              <a:ext cx="1227089" cy="674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defRPr/>
              </a:pP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xmlns="" id="{5F65CFDD-5A41-4106-B1AD-F0AC5B16D4CC}"/>
              </a:ext>
            </a:extLst>
          </p:cNvPr>
          <p:cNvGrpSpPr>
            <a:grpSpLocks/>
          </p:cNvGrpSpPr>
          <p:nvPr/>
        </p:nvGrpSpPr>
        <p:grpSpPr bwMode="auto">
          <a:xfrm>
            <a:off x="6622491" y="2382700"/>
            <a:ext cx="963375" cy="1265146"/>
            <a:chOff x="1538420" y="2825036"/>
            <a:chExt cx="1425622" cy="1912535"/>
          </a:xfrm>
        </p:grpSpPr>
        <p:pic>
          <p:nvPicPr>
            <p:cNvPr id="80" name="图片 26">
              <a:extLst>
                <a:ext uri="{FF2B5EF4-FFF2-40B4-BE49-F238E27FC236}">
                  <a16:creationId xmlns:a16="http://schemas.microsoft.com/office/drawing/2014/main" xmlns="" id="{5C868594-2982-4F2D-AE27-DDB3BC88ED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420" y="2825036"/>
              <a:ext cx="1350354" cy="1912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" name="TextBox 12">
              <a:extLst>
                <a:ext uri="{FF2B5EF4-FFF2-40B4-BE49-F238E27FC236}">
                  <a16:creationId xmlns:a16="http://schemas.microsoft.com/office/drawing/2014/main" xmlns="" id="{732345CF-0565-4FAD-A405-E936FB24EC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8261" y="3131964"/>
              <a:ext cx="1225781" cy="675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defRPr/>
              </a:pP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÷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8" name="图片 27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401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3260888" y="1673245"/>
            <a:ext cx="469548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58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313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373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15"/>
          <p:cNvSpPr txBox="1">
            <a:spLocks noChangeArrowheads="1"/>
          </p:cNvSpPr>
          <p:nvPr/>
        </p:nvSpPr>
        <p:spPr bwMode="auto">
          <a:xfrm>
            <a:off x="1430245" y="910267"/>
            <a:ext cx="6739616" cy="40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写出整数、小数和分数加、减、乘、除的算式并计算。</a:t>
            </a: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1115616" y="1541979"/>
            <a:ext cx="7858180" cy="121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10-0.06 =         0.7×0.8 =           205 ×4 =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764+236 =         3.25+6.75 =          4.8÷24 =</a:t>
            </a:r>
          </a:p>
        </p:txBody>
      </p:sp>
      <p:sp>
        <p:nvSpPr>
          <p:cNvPr id="32" name="Text Box 46"/>
          <p:cNvSpPr txBox="1">
            <a:spLocks noChangeArrowheads="1"/>
          </p:cNvSpPr>
          <p:nvPr/>
        </p:nvSpPr>
        <p:spPr bwMode="auto">
          <a:xfrm>
            <a:off x="2404862" y="1663746"/>
            <a:ext cx="704039" cy="55399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9.94</a:t>
            </a:r>
          </a:p>
        </p:txBody>
      </p:sp>
      <p:sp>
        <p:nvSpPr>
          <p:cNvPr id="33" name="Text Box 46"/>
          <p:cNvSpPr txBox="1">
            <a:spLocks noChangeArrowheads="1"/>
          </p:cNvSpPr>
          <p:nvPr/>
        </p:nvSpPr>
        <p:spPr bwMode="auto">
          <a:xfrm>
            <a:off x="4920703" y="1662021"/>
            <a:ext cx="704039" cy="55399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0.56</a:t>
            </a:r>
          </a:p>
        </p:txBody>
      </p:sp>
      <p:sp>
        <p:nvSpPr>
          <p:cNvPr id="34" name="Text Box 46"/>
          <p:cNvSpPr txBox="1">
            <a:spLocks noChangeArrowheads="1"/>
          </p:cNvSpPr>
          <p:nvPr/>
        </p:nvSpPr>
        <p:spPr bwMode="auto">
          <a:xfrm>
            <a:off x="7512345" y="1621612"/>
            <a:ext cx="574195" cy="55399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820</a:t>
            </a:r>
          </a:p>
        </p:txBody>
      </p:sp>
      <p:sp>
        <p:nvSpPr>
          <p:cNvPr id="35" name="Text Box 46"/>
          <p:cNvSpPr txBox="1">
            <a:spLocks noChangeArrowheads="1"/>
          </p:cNvSpPr>
          <p:nvPr/>
        </p:nvSpPr>
        <p:spPr bwMode="auto">
          <a:xfrm>
            <a:off x="2378212" y="2244159"/>
            <a:ext cx="704039" cy="55399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</a:p>
        </p:txBody>
      </p:sp>
      <p:sp>
        <p:nvSpPr>
          <p:cNvPr id="36" name="Text Box 46"/>
          <p:cNvSpPr txBox="1">
            <a:spLocks noChangeArrowheads="1"/>
          </p:cNvSpPr>
          <p:nvPr/>
        </p:nvSpPr>
        <p:spPr bwMode="auto">
          <a:xfrm>
            <a:off x="5022303" y="2238343"/>
            <a:ext cx="444352" cy="55399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</a:p>
        </p:txBody>
      </p:sp>
      <p:sp>
        <p:nvSpPr>
          <p:cNvPr id="37" name="Text Box 46"/>
          <p:cNvSpPr txBox="1">
            <a:spLocks noChangeArrowheads="1"/>
          </p:cNvSpPr>
          <p:nvPr/>
        </p:nvSpPr>
        <p:spPr bwMode="auto">
          <a:xfrm>
            <a:off x="7543551" y="2237817"/>
            <a:ext cx="574195" cy="553998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0.2</a:t>
            </a:r>
          </a:p>
        </p:txBody>
      </p:sp>
      <p:grpSp>
        <p:nvGrpSpPr>
          <p:cNvPr id="39" name="Group 77"/>
          <p:cNvGrpSpPr>
            <a:grpSpLocks/>
          </p:cNvGrpSpPr>
          <p:nvPr/>
        </p:nvGrpSpPr>
        <p:grpSpPr bwMode="auto">
          <a:xfrm>
            <a:off x="1221885" y="3063950"/>
            <a:ext cx="1058865" cy="536575"/>
            <a:chOff x="1851" y="1849"/>
            <a:chExt cx="667" cy="338"/>
          </a:xfrm>
        </p:grpSpPr>
        <p:sp>
          <p:nvSpPr>
            <p:cNvPr id="42" name="Text Box 75"/>
            <p:cNvSpPr txBox="1">
              <a:spLocks noChangeArrowheads="1"/>
            </p:cNvSpPr>
            <p:nvPr/>
          </p:nvSpPr>
          <p:spPr bwMode="auto">
            <a:xfrm>
              <a:off x="2320" y="1884"/>
              <a:ext cx="198" cy="25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 Box 76"/>
                <p:cNvSpPr txBox="1">
                  <a:spLocks noChangeArrowheads="1"/>
                </p:cNvSpPr>
                <p:nvPr/>
              </p:nvSpPr>
              <p:spPr bwMode="auto">
                <a:xfrm>
                  <a:off x="1851" y="1849"/>
                  <a:ext cx="503" cy="338"/>
                </a:xfrm>
                <a:prstGeom prst="rect">
                  <a:avLst/>
                </a:prstGeom>
                <a:noFill/>
                <a:ln w="9525" cap="rnd" algn="ctr">
                  <a:noFill/>
                  <a:prstDash val="sysDot"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  <a:ea typeface="楷体" panose="02010609060101010101" pitchFamily="49" charset="-122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𝟑</m:t>
                          </m:r>
                        </m:den>
                      </m:f>
                    </m:oMath>
                  </a14:m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 +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dirty="0" smtClean="0">
                              <a:latin typeface="Cambria Math"/>
                              <a:ea typeface="楷体" panose="02010609060101010101" pitchFamily="49" charset="-122"/>
                            </a:rPr>
                          </m:ctrlPr>
                        </m:fPr>
                        <m:num>
                          <m:r>
                            <a:rPr lang="en-US" altLang="zh-CN" sz="2000" b="1" i="1" dirty="0" smtClean="0"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dirty="0" smtClean="0"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𝟒</m:t>
                          </m:r>
                        </m:den>
                      </m:f>
                    </m:oMath>
                  </a14:m>
                  <a:endPara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mc:Choice>
          <mc:Fallback xmlns="">
            <p:sp>
              <p:nvSpPr>
                <p:cNvPr id="43" name="Text Box 7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51" y="1849"/>
                  <a:ext cx="503" cy="338"/>
                </a:xfrm>
                <a:prstGeom prst="rect">
                  <a:avLst/>
                </a:prstGeom>
                <a:blipFill>
                  <a:blip r:embed="rId8"/>
                  <a:stretch>
                    <a:fillRect b="-3409"/>
                  </a:stretch>
                </a:blipFill>
                <a:ln w="9525" cap="rnd" algn="ctr">
                  <a:noFill/>
                  <a:prstDash val="sysDot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0" name="Group 121"/>
          <p:cNvGrpSpPr>
            <a:grpSpLocks/>
          </p:cNvGrpSpPr>
          <p:nvPr/>
        </p:nvGrpSpPr>
        <p:grpSpPr bwMode="auto">
          <a:xfrm>
            <a:off x="6218877" y="3101264"/>
            <a:ext cx="1309688" cy="536575"/>
            <a:chOff x="1975" y="2405"/>
            <a:chExt cx="825" cy="338"/>
          </a:xfrm>
        </p:grpSpPr>
        <p:sp>
          <p:nvSpPr>
            <p:cNvPr id="92" name="Text Box 126"/>
            <p:cNvSpPr txBox="1">
              <a:spLocks noChangeArrowheads="1"/>
            </p:cNvSpPr>
            <p:nvPr/>
          </p:nvSpPr>
          <p:spPr bwMode="auto">
            <a:xfrm>
              <a:off x="2602" y="2446"/>
              <a:ext cx="198" cy="25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Text Box 127"/>
                <p:cNvSpPr txBox="1">
                  <a:spLocks noChangeArrowheads="1"/>
                </p:cNvSpPr>
                <p:nvPr/>
              </p:nvSpPr>
              <p:spPr bwMode="auto">
                <a:xfrm>
                  <a:off x="2152" y="2405"/>
                  <a:ext cx="350" cy="338"/>
                </a:xfrm>
                <a:prstGeom prst="rect">
                  <a:avLst/>
                </a:prstGeom>
                <a:noFill/>
                <a:ln w="9525" cap="rnd" algn="ctr">
                  <a:noFill/>
                  <a:prstDash val="sysDot"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itchFamily="34" charset="0"/>
                    </a:rPr>
                    <a:t>÷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  <a:ea typeface="楷体" panose="02010609060101010101" pitchFamily="49" charset="-122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Arial" pitchFamily="34" charset="0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Arial" pitchFamily="34" charset="0"/>
                            </a:rPr>
                            <m:t>𝟓</m:t>
                          </m:r>
                        </m:den>
                      </m:f>
                    </m:oMath>
                  </a14:m>
                  <a:endPara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95" name="Text Box 1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52" y="2405"/>
                  <a:ext cx="350" cy="338"/>
                </a:xfrm>
                <a:prstGeom prst="rect">
                  <a:avLst/>
                </a:prstGeom>
                <a:blipFill>
                  <a:blip r:embed="rId9"/>
                  <a:stretch>
                    <a:fillRect l="-10989" b="-3409"/>
                  </a:stretch>
                </a:blipFill>
                <a:ln w="9525" cap="rnd" algn="ctr">
                  <a:noFill/>
                  <a:prstDash val="sysDot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6" name="Text Box 128"/>
            <p:cNvSpPr txBox="1">
              <a:spLocks noChangeArrowheads="1"/>
            </p:cNvSpPr>
            <p:nvPr/>
          </p:nvSpPr>
          <p:spPr bwMode="auto">
            <a:xfrm>
              <a:off x="1975" y="2439"/>
              <a:ext cx="280" cy="25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81</a:t>
              </a:r>
            </a:p>
          </p:txBody>
        </p:sp>
      </p:grpSp>
      <p:sp>
        <p:nvSpPr>
          <p:cNvPr id="104" name="Text Box 147"/>
          <p:cNvSpPr txBox="1">
            <a:spLocks noChangeArrowheads="1"/>
          </p:cNvSpPr>
          <p:nvPr/>
        </p:nvSpPr>
        <p:spPr bwMode="auto">
          <a:xfrm>
            <a:off x="4485544" y="3200415"/>
            <a:ext cx="314509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20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</a:p>
        </p:txBody>
      </p:sp>
      <p:sp>
        <p:nvSpPr>
          <p:cNvPr id="106" name="Line 149"/>
          <p:cNvSpPr>
            <a:spLocks noChangeShapeType="1"/>
          </p:cNvSpPr>
          <p:nvPr/>
        </p:nvSpPr>
        <p:spPr bwMode="auto">
          <a:xfrm>
            <a:off x="2710256" y="-441398"/>
            <a:ext cx="360363" cy="0"/>
          </a:xfrm>
          <a:prstGeom prst="line">
            <a:avLst/>
          </a:prstGeom>
          <a:noFill/>
          <a:ln w="22225">
            <a:solidFill>
              <a:srgbClr val="DE0000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7" name="Text Box 161"/>
          <p:cNvSpPr txBox="1">
            <a:spLocks noChangeArrowheads="1"/>
          </p:cNvSpPr>
          <p:nvPr/>
        </p:nvSpPr>
        <p:spPr bwMode="auto">
          <a:xfrm>
            <a:off x="7638089" y="3197019"/>
            <a:ext cx="444352" cy="400110"/>
          </a:xfrm>
          <a:prstGeom prst="rect">
            <a:avLst/>
          </a:prstGeom>
          <a:noFill/>
          <a:ln w="9525" cap="rnd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20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 Box 150">
                <a:extLst>
                  <a:ext uri="{FF2B5EF4-FFF2-40B4-BE49-F238E27FC236}">
                    <a16:creationId xmlns:a16="http://schemas.microsoft.com/office/drawing/2014/main" xmlns="" id="{0045C1E2-FCD1-4183-9DFC-A1D173BE6A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7260" y="2989762"/>
                <a:ext cx="622301" cy="666750"/>
              </a:xfrm>
              <a:prstGeom prst="rect">
                <a:avLst/>
              </a:prstGeom>
              <a:noFill/>
              <a:ln w="9525" cap="rnd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DE0000"/>
                              </a:solidFill>
                              <a:latin typeface="Cambria Math"/>
                              <a:ea typeface="楷体" panose="02010609060101010101" pitchFamily="49" charset="-122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DE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DE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en-US" altLang="zh-CN" sz="2000" b="1" dirty="0">
                  <a:solidFill>
                    <a:srgbClr val="DE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19" name="Text Box 150">
                <a:extLst>
                  <a:ext uri="{FF2B5EF4-FFF2-40B4-BE49-F238E27FC236}">
                    <a16:creationId xmlns:a16="http://schemas.microsoft.com/office/drawing/2014/main" id="{0045C1E2-FCD1-4183-9DFC-A1D173BE6A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7260" y="2989762"/>
                <a:ext cx="622301" cy="66675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9525" cap="rnd" algn="ctr">
                <a:noFill/>
                <a:prstDash val="sysDot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0" name="Group 77">
            <a:extLst>
              <a:ext uri="{FF2B5EF4-FFF2-40B4-BE49-F238E27FC236}">
                <a16:creationId xmlns:a16="http://schemas.microsoft.com/office/drawing/2014/main" xmlns="" id="{EADB5696-FE90-40C4-9B32-871B632C375D}"/>
              </a:ext>
            </a:extLst>
          </p:cNvPr>
          <p:cNvGrpSpPr>
            <a:grpSpLocks/>
          </p:cNvGrpSpPr>
          <p:nvPr/>
        </p:nvGrpSpPr>
        <p:grpSpPr bwMode="auto">
          <a:xfrm>
            <a:off x="3419235" y="3102057"/>
            <a:ext cx="1133478" cy="534988"/>
            <a:chOff x="1804" y="1849"/>
            <a:chExt cx="714" cy="337"/>
          </a:xfrm>
        </p:grpSpPr>
        <p:sp>
          <p:nvSpPr>
            <p:cNvPr id="121" name="Text Box 75">
              <a:extLst>
                <a:ext uri="{FF2B5EF4-FFF2-40B4-BE49-F238E27FC236}">
                  <a16:creationId xmlns:a16="http://schemas.microsoft.com/office/drawing/2014/main" xmlns="" id="{75AB47BC-F4A1-4D6A-A630-3D95084991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0" y="1884"/>
              <a:ext cx="198" cy="252"/>
            </a:xfrm>
            <a:prstGeom prst="rect">
              <a:avLst/>
            </a:prstGeom>
            <a:noFill/>
            <a:ln w="9525" cap="rnd" algn="ctr">
              <a:noFill/>
              <a:prstDash val="sysDot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Text Box 76">
                  <a:extLst>
                    <a:ext uri="{FF2B5EF4-FFF2-40B4-BE49-F238E27FC236}">
                      <a16:creationId xmlns:a16="http://schemas.microsoft.com/office/drawing/2014/main" xmlns="" id="{AFBFEEBC-8BC3-4D50-BBF4-11B050DAB20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04" y="1849"/>
                  <a:ext cx="595" cy="337"/>
                </a:xfrm>
                <a:prstGeom prst="rect">
                  <a:avLst/>
                </a:prstGeom>
                <a:noFill/>
                <a:ln w="9525" cap="rnd" algn="ctr">
                  <a:noFill/>
                  <a:prstDash val="sysDot"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  <a:ea typeface="楷体" panose="02010609060101010101" pitchFamily="49" charset="-122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𝟒</m:t>
                          </m:r>
                        </m:den>
                      </m:f>
                    </m:oMath>
                  </a14:m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 ×12</a:t>
                  </a:r>
                </a:p>
              </p:txBody>
            </p:sp>
          </mc:Choice>
          <mc:Fallback xmlns="">
            <p:sp>
              <p:nvSpPr>
                <p:cNvPr id="122" name="Text Box 76">
                  <a:extLst>
                    <a:ext uri="{FF2B5EF4-FFF2-40B4-BE49-F238E27FC236}">
                      <a16:creationId xmlns:a16="http://schemas.microsoft.com/office/drawing/2014/main" id="{AFBFEEBC-8BC3-4D50-BBF4-11B050DAB2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04" y="1849"/>
                  <a:ext cx="595" cy="337"/>
                </a:xfrm>
                <a:prstGeom prst="rect">
                  <a:avLst/>
                </a:prstGeom>
                <a:blipFill>
                  <a:blip r:embed="rId11"/>
                  <a:stretch>
                    <a:fillRect r="-6452" b="-3409"/>
                  </a:stretch>
                </a:blipFill>
                <a:ln w="9525" cap="rnd" algn="ctr">
                  <a:noFill/>
                  <a:prstDash val="sysDot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组合 3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0" name="图片 39">
              <a:hlinkClick r:id="rId12" action="ppaction://hlinksldjump"/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1" name="文本框 26">
              <a:hlinkClick r:id="rId1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36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104" grpId="0"/>
      <p:bldP spid="117" grpId="0"/>
      <p:bldP spid="1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1225796" y="830794"/>
            <a:ext cx="3929090" cy="462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34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参与的四则运算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20746" y="1799147"/>
            <a:ext cx="2010586" cy="1716657"/>
            <a:chOff x="1220746" y="1799147"/>
            <a:chExt cx="2010586" cy="1716657"/>
          </a:xfrm>
        </p:grpSpPr>
        <p:sp>
          <p:nvSpPr>
            <p:cNvPr id="24" name="AutoShape 3"/>
            <p:cNvSpPr>
              <a:spLocks noChangeArrowheads="1"/>
            </p:cNvSpPr>
            <p:nvPr/>
          </p:nvSpPr>
          <p:spPr bwMode="gray">
            <a:xfrm>
              <a:off x="1220746" y="2078548"/>
              <a:ext cx="1912955" cy="1437256"/>
            </a:xfrm>
            <a:prstGeom prst="bevel">
              <a:avLst>
                <a:gd name="adj" fmla="val 1495"/>
              </a:avLst>
            </a:prstGeom>
            <a:gradFill rotWithShape="1">
              <a:gsLst>
                <a:gs pos="0">
                  <a:srgbClr val="81D8F3"/>
                </a:gs>
                <a:gs pos="100000">
                  <a:srgbClr val="81D8F3">
                    <a:gamma/>
                    <a:tint val="43922"/>
                    <a:invGamma/>
                  </a:srgbClr>
                </a:gs>
              </a:gsLst>
              <a:lin ang="5400000" scaled="1"/>
            </a:gradFill>
            <a:ln w="1905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>
              <a:off x="1311251" y="1799147"/>
              <a:ext cx="1636713" cy="50641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0061B2"/>
                </a:gs>
                <a:gs pos="100000">
                  <a:srgbClr val="0061B2">
                    <a:gamma/>
                    <a:tint val="33333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gray">
            <a:xfrm>
              <a:off x="1978077" y="1971064"/>
              <a:ext cx="31450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1273134" y="2500140"/>
              <a:ext cx="195819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任何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数加减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都得原数。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87087" y="1785926"/>
            <a:ext cx="2261008" cy="2049555"/>
            <a:chOff x="3687087" y="1785926"/>
            <a:chExt cx="2261008" cy="2049555"/>
          </a:xfrm>
        </p:grpSpPr>
        <p:sp>
          <p:nvSpPr>
            <p:cNvPr id="29" name="AutoShape 6"/>
            <p:cNvSpPr>
              <a:spLocks noChangeArrowheads="1"/>
            </p:cNvSpPr>
            <p:nvPr/>
          </p:nvSpPr>
          <p:spPr bwMode="gray">
            <a:xfrm>
              <a:off x="3724252" y="2065326"/>
              <a:ext cx="1944687" cy="1770155"/>
            </a:xfrm>
            <a:prstGeom prst="bevel">
              <a:avLst>
                <a:gd name="adj" fmla="val 1495"/>
              </a:avLst>
            </a:prstGeom>
            <a:gradFill rotWithShape="1">
              <a:gsLst>
                <a:gs pos="0">
                  <a:srgbClr val="C5F381"/>
                </a:gs>
                <a:gs pos="100000">
                  <a:srgbClr val="C5F381">
                    <a:gamma/>
                    <a:tint val="43922"/>
                    <a:invGamma/>
                  </a:srgbClr>
                </a:gs>
              </a:gsLst>
              <a:lin ang="5400000" scaled="1"/>
            </a:gradFill>
            <a:ln w="1905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30" name="AutoShape 7"/>
            <p:cNvSpPr>
              <a:spLocks noChangeArrowheads="1"/>
            </p:cNvSpPr>
            <p:nvPr/>
          </p:nvSpPr>
          <p:spPr bwMode="gray">
            <a:xfrm>
              <a:off x="3844901" y="1785926"/>
              <a:ext cx="1638300" cy="50641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0061B2"/>
                </a:gs>
                <a:gs pos="100000">
                  <a:srgbClr val="0061B2">
                    <a:gamma/>
                    <a:tint val="33333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31" name="Rectangle 8"/>
            <p:cNvSpPr>
              <a:spLocks noChangeArrowheads="1"/>
            </p:cNvSpPr>
            <p:nvPr/>
          </p:nvSpPr>
          <p:spPr bwMode="gray">
            <a:xfrm>
              <a:off x="4513147" y="1863713"/>
              <a:ext cx="31450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3687087" y="2358153"/>
              <a:ext cx="2261008" cy="1477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乘或除以</a:t>
              </a: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任何数不是</a:t>
              </a:r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的数都得</a:t>
              </a:r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en-US" altLang="zh-CN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ts val="3600"/>
                </a:lnSpc>
              </a:pPr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  0</a:t>
              </a: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不能作除数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337185" y="1785926"/>
            <a:ext cx="1933314" cy="1960877"/>
            <a:chOff x="6337185" y="1785926"/>
            <a:chExt cx="1933314" cy="1960877"/>
          </a:xfrm>
        </p:grpSpPr>
        <p:sp>
          <p:nvSpPr>
            <p:cNvPr id="32" name="AutoShape 9"/>
            <p:cNvSpPr>
              <a:spLocks noChangeArrowheads="1"/>
            </p:cNvSpPr>
            <p:nvPr/>
          </p:nvSpPr>
          <p:spPr bwMode="gray">
            <a:xfrm>
              <a:off x="6337185" y="2065326"/>
              <a:ext cx="1913029" cy="1450477"/>
            </a:xfrm>
            <a:prstGeom prst="bevel">
              <a:avLst>
                <a:gd name="adj" fmla="val 1495"/>
              </a:avLst>
            </a:prstGeom>
            <a:gradFill rotWithShape="1">
              <a:gsLst>
                <a:gs pos="0">
                  <a:srgbClr val="F3C581"/>
                </a:gs>
                <a:gs pos="100000">
                  <a:srgbClr val="F3C581">
                    <a:gamma/>
                    <a:tint val="43922"/>
                    <a:invGamma/>
                  </a:srgbClr>
                </a:gs>
              </a:gsLst>
              <a:lin ang="5400000" scaled="1"/>
            </a:gradFill>
            <a:ln w="1905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33" name="AutoShape 10"/>
            <p:cNvSpPr>
              <a:spLocks noChangeArrowheads="1"/>
            </p:cNvSpPr>
            <p:nvPr/>
          </p:nvSpPr>
          <p:spPr bwMode="gray">
            <a:xfrm>
              <a:off x="6427764" y="1785926"/>
              <a:ext cx="1636712" cy="50641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0061B2"/>
                </a:gs>
                <a:gs pos="100000">
                  <a:srgbClr val="0061B2">
                    <a:gamma/>
                    <a:tint val="33333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gray">
            <a:xfrm>
              <a:off x="7091247" y="1863713"/>
              <a:ext cx="31450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6403850" y="2341610"/>
              <a:ext cx="1866649" cy="1405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任何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数乘或除以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都得原数。</a:t>
              </a:r>
            </a:p>
            <a:p>
              <a:pPr>
                <a:lnSpc>
                  <a:spcPct val="150000"/>
                </a:lnSpc>
              </a:pPr>
              <a:endParaRPr lang="zh-CN" altLang="en-US" sz="2000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3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8" name="图片 3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879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/>
          <p:cNvGraphicFramePr>
            <a:graphicFrameLocks noGrp="1"/>
          </p:cNvGraphicFramePr>
          <p:nvPr>
            <p:extLst/>
          </p:nvPr>
        </p:nvGraphicFramePr>
        <p:xfrm>
          <a:off x="1214414" y="1536646"/>
          <a:ext cx="6572296" cy="182167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146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576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749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0417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053812" y="1485792"/>
            <a:ext cx="1214446" cy="48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加减法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430625" y="2176418"/>
            <a:ext cx="257176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都是把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相同计数单位</a:t>
            </a:r>
            <a:r>
              <a:rPr lang="zh-CN" altLang="en-US" sz="20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的数相加减。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5124813" y="1468074"/>
            <a:ext cx="1214446" cy="48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乘除法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4103175" y="2034880"/>
            <a:ext cx="36433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小数乘除法把除数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转化成整数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再计算。分数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除法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要转化成分数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乘法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计算。</a:t>
            </a:r>
          </a:p>
        </p:txBody>
      </p:sp>
      <p:sp>
        <p:nvSpPr>
          <p:cNvPr id="24" name="文本框 6155"/>
          <p:cNvSpPr txBox="1">
            <a:spLocks noChangeArrowheads="1"/>
          </p:cNvSpPr>
          <p:nvPr/>
        </p:nvSpPr>
        <p:spPr bwMode="auto">
          <a:xfrm>
            <a:off x="1214414" y="882758"/>
            <a:ext cx="59955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整数、小数、分数四则运算相同点：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AF60FCEA-3003-4EC1-9F33-942FE4994656}"/>
              </a:ext>
            </a:extLst>
          </p:cNvPr>
          <p:cNvGrpSpPr/>
          <p:nvPr/>
        </p:nvGrpSpPr>
        <p:grpSpPr>
          <a:xfrm>
            <a:off x="4786775" y="3958223"/>
            <a:ext cx="3104967" cy="761498"/>
            <a:chOff x="5670009" y="3102849"/>
            <a:chExt cx="4929222" cy="761498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2" name="AutoShape 4">
              <a:extLst>
                <a:ext uri="{FF2B5EF4-FFF2-40B4-BE49-F238E27FC236}">
                  <a16:creationId xmlns:a16="http://schemas.microsoft.com/office/drawing/2014/main" xmlns="" id="{A076B3EE-51A0-4EE2-8B79-C0D6B1438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009" y="3102849"/>
              <a:ext cx="4929222" cy="761498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Text Box 5">
              <a:extLst>
                <a:ext uri="{FF2B5EF4-FFF2-40B4-BE49-F238E27FC236}">
                  <a16:creationId xmlns:a16="http://schemas.microsoft.com/office/drawing/2014/main" xmlns="" id="{D78A83AD-9D5E-4B45-9A0C-34167CE684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6289" y="3156461"/>
              <a:ext cx="4692942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分数除法转化后乘的是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除数的倒数</a:t>
              </a:r>
              <a:r>
                <a:rPr lang="zh-CN" altLang="en-US" sz="2000" b="1" dirty="0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040663C8-7CD8-4137-AD24-3E498BE859B3}"/>
              </a:ext>
            </a:extLst>
          </p:cNvPr>
          <p:cNvGrpSpPr/>
          <p:nvPr/>
        </p:nvGrpSpPr>
        <p:grpSpPr>
          <a:xfrm>
            <a:off x="875933" y="3919600"/>
            <a:ext cx="3624059" cy="761498"/>
            <a:chOff x="2143108" y="3143248"/>
            <a:chExt cx="4214842" cy="1285884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7" name="AutoShape 4">
              <a:extLst>
                <a:ext uri="{FF2B5EF4-FFF2-40B4-BE49-F238E27FC236}">
                  <a16:creationId xmlns:a16="http://schemas.microsoft.com/office/drawing/2014/main" xmlns="" id="{4C9B64A1-FFE6-471F-BDC5-1CDC9B2A9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3108" y="3143248"/>
              <a:ext cx="4214842" cy="1285884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520443E6-A375-4D31-BF58-4A4571C43AFA}"/>
                </a:ext>
              </a:extLst>
            </p:cNvPr>
            <p:cNvSpPr/>
            <p:nvPr/>
          </p:nvSpPr>
          <p:spPr>
            <a:xfrm>
              <a:off x="2282609" y="3257696"/>
              <a:ext cx="3857652" cy="101566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小数乘、除法还要在计算结果上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确定小数点</a:t>
              </a:r>
              <a:r>
                <a:rPr lang="zh-CN" altLang="en-US" sz="2000" b="1" dirty="0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的位置。</a:t>
              </a:r>
              <a:endParaRPr lang="en-US" altLang="zh-CN" sz="20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" name="文本框 6155">
            <a:extLst>
              <a:ext uri="{FF2B5EF4-FFF2-40B4-BE49-F238E27FC236}">
                <a16:creationId xmlns:a16="http://schemas.microsoft.com/office/drawing/2014/main" xmlns="" id="{B8DB7C9E-B140-4C72-BB4B-CE59ACB42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8271" y="3431743"/>
            <a:ext cx="59955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整数、小数、分数四则运算的不同点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2" name="图片 31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33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6155"/>
          <p:cNvSpPr txBox="1">
            <a:spLocks noChangeArrowheads="1"/>
          </p:cNvSpPr>
          <p:nvPr/>
        </p:nvSpPr>
        <p:spPr bwMode="auto">
          <a:xfrm>
            <a:off x="1214414" y="882758"/>
            <a:ext cx="59955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整数、小数、分数四则运算相同点：</a:t>
            </a:r>
          </a:p>
        </p:txBody>
      </p:sp>
      <p:sp>
        <p:nvSpPr>
          <p:cNvPr id="32" name="文本框 6155">
            <a:extLst>
              <a:ext uri="{FF2B5EF4-FFF2-40B4-BE49-F238E27FC236}">
                <a16:creationId xmlns:a16="http://schemas.microsoft.com/office/drawing/2014/main" xmlns="" id="{D1918A7B-19BA-4D88-B765-099A6E5707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4414" y="2906566"/>
            <a:ext cx="32280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(2)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除法是乘法的逆运算。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2101EB02-CB29-41E9-8C96-F81BC7916818}"/>
              </a:ext>
            </a:extLst>
          </p:cNvPr>
          <p:cNvSpPr txBox="1"/>
          <p:nvPr/>
        </p:nvSpPr>
        <p:spPr>
          <a:xfrm>
            <a:off x="1214414" y="2012332"/>
            <a:ext cx="7848600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加数＋加数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      一个加数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 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另一个加数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4DD7561A-8FF2-46B3-9C2E-C622EDB88527}"/>
              </a:ext>
            </a:extLst>
          </p:cNvPr>
          <p:cNvSpPr txBox="1"/>
          <p:nvPr/>
        </p:nvSpPr>
        <p:spPr>
          <a:xfrm>
            <a:off x="1170640" y="2440010"/>
            <a:ext cx="8640762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被减数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减数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差　 减数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被减数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差　  被减数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差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减数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0AF600B5-8100-4714-97C1-7CC9A72F1985}"/>
              </a:ext>
            </a:extLst>
          </p:cNvPr>
          <p:cNvSpPr txBox="1"/>
          <p:nvPr/>
        </p:nvSpPr>
        <p:spPr>
          <a:xfrm>
            <a:off x="1170020" y="3534282"/>
            <a:ext cx="6786356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因数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因数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积　  一个因数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积 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另一个因数</a:t>
            </a:r>
          </a:p>
        </p:txBody>
      </p:sp>
      <p:sp>
        <p:nvSpPr>
          <p:cNvPr id="36" name="文本框 6155">
            <a:extLst>
              <a:ext uri="{FF2B5EF4-FFF2-40B4-BE49-F238E27FC236}">
                <a16:creationId xmlns:a16="http://schemas.microsoft.com/office/drawing/2014/main" xmlns="" id="{F939DA49-8426-4114-8550-78C059B85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640" y="1518209"/>
            <a:ext cx="32280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减法是加法的逆运算。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AF373872-4345-416D-9879-CAA9C03817C7}"/>
              </a:ext>
            </a:extLst>
          </p:cNvPr>
          <p:cNvSpPr txBox="1"/>
          <p:nvPr/>
        </p:nvSpPr>
        <p:spPr>
          <a:xfrm>
            <a:off x="1214414" y="4028405"/>
            <a:ext cx="8964612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被除数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　  除数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被除数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　　被除数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除数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574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 Box 5"/>
          <p:cNvSpPr txBox="1">
            <a:spLocks noChangeArrowheads="1"/>
          </p:cNvSpPr>
          <p:nvPr/>
        </p:nvSpPr>
        <p:spPr bwMode="auto">
          <a:xfrm>
            <a:off x="1426335" y="697119"/>
            <a:ext cx="5357882" cy="48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先说出运算顺序，再计算下面各题。</a:t>
            </a:r>
          </a:p>
        </p:txBody>
      </p:sp>
      <p:sp>
        <p:nvSpPr>
          <p:cNvPr id="82" name="Text Box 13"/>
          <p:cNvSpPr txBox="1">
            <a:spLocks noChangeArrowheads="1"/>
          </p:cNvSpPr>
          <p:nvPr/>
        </p:nvSpPr>
        <p:spPr bwMode="auto">
          <a:xfrm>
            <a:off x="1249377" y="1302070"/>
            <a:ext cx="32400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3.12÷15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4.71</a:t>
            </a:r>
          </a:p>
        </p:txBody>
      </p:sp>
      <p:sp>
        <p:nvSpPr>
          <p:cNvPr id="83" name="Text Box 14"/>
          <p:cNvSpPr txBox="1">
            <a:spLocks noChangeArrowheads="1"/>
          </p:cNvSpPr>
          <p:nvPr/>
        </p:nvSpPr>
        <p:spPr bwMode="auto">
          <a:xfrm>
            <a:off x="5071308" y="1247244"/>
            <a:ext cx="28575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12.5×28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193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1128738" y="2807092"/>
            <a:ext cx="2016125" cy="817563"/>
            <a:chOff x="1285852" y="4357694"/>
            <a:chExt cx="2016125" cy="817563"/>
          </a:xfrm>
        </p:grpSpPr>
        <p:sp>
          <p:nvSpPr>
            <p:cNvPr id="85" name="Text Box 15"/>
            <p:cNvSpPr txBox="1">
              <a:spLocks noChangeArrowheads="1"/>
            </p:cNvSpPr>
            <p:nvPr/>
          </p:nvSpPr>
          <p:spPr bwMode="auto">
            <a:xfrm>
              <a:off x="1501752" y="4573594"/>
              <a:ext cx="180022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－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＋</a:t>
              </a:r>
              <a:endParaRPr 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6" name="Group 16"/>
            <p:cNvGrpSpPr>
              <a:grpSpLocks/>
            </p:cNvGrpSpPr>
            <p:nvPr/>
          </p:nvGrpSpPr>
          <p:grpSpPr bwMode="auto">
            <a:xfrm>
              <a:off x="1285852" y="4357694"/>
              <a:ext cx="511175" cy="817563"/>
              <a:chOff x="0" y="0"/>
              <a:chExt cx="322" cy="515"/>
            </a:xfrm>
          </p:grpSpPr>
          <p:sp>
            <p:nvSpPr>
              <p:cNvPr id="98" name="Text Box 17"/>
              <p:cNvSpPr txBox="1">
                <a:spLocks noChangeArrowheads="1"/>
              </p:cNvSpPr>
              <p:nvPr/>
            </p:nvSpPr>
            <p:spPr bwMode="auto">
              <a:xfrm>
                <a:off x="4" y="224"/>
                <a:ext cx="31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</a:p>
            </p:txBody>
          </p:sp>
          <p:sp>
            <p:nvSpPr>
              <p:cNvPr id="99" name="Text Box 18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</a:p>
            </p:txBody>
          </p:sp>
          <p:sp>
            <p:nvSpPr>
              <p:cNvPr id="100" name="Line 19"/>
              <p:cNvSpPr>
                <a:spLocks noChangeShapeType="1"/>
              </p:cNvSpPr>
              <p:nvPr/>
            </p:nvSpPr>
            <p:spPr bwMode="auto">
              <a:xfrm>
                <a:off x="10" y="264"/>
                <a:ext cx="18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8" name="Group 20"/>
            <p:cNvGrpSpPr>
              <a:grpSpLocks/>
            </p:cNvGrpSpPr>
            <p:nvPr/>
          </p:nvGrpSpPr>
          <p:grpSpPr bwMode="auto">
            <a:xfrm>
              <a:off x="1860527" y="4357694"/>
              <a:ext cx="511175" cy="817563"/>
              <a:chOff x="0" y="0"/>
              <a:chExt cx="322" cy="515"/>
            </a:xfrm>
          </p:grpSpPr>
          <p:sp>
            <p:nvSpPr>
              <p:cNvPr id="95" name="Text Box 21"/>
              <p:cNvSpPr txBox="1">
                <a:spLocks noChangeArrowheads="1"/>
              </p:cNvSpPr>
              <p:nvPr/>
            </p:nvSpPr>
            <p:spPr bwMode="auto">
              <a:xfrm>
                <a:off x="4" y="224"/>
                <a:ext cx="31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96" name="Text Box 2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</p:txBody>
          </p:sp>
          <p:sp>
            <p:nvSpPr>
              <p:cNvPr id="97" name="Line 23"/>
              <p:cNvSpPr>
                <a:spLocks noChangeShapeType="1"/>
              </p:cNvSpPr>
              <p:nvPr/>
            </p:nvSpPr>
            <p:spPr bwMode="auto">
              <a:xfrm>
                <a:off x="10" y="264"/>
                <a:ext cx="18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9" name="Group 24"/>
            <p:cNvGrpSpPr>
              <a:grpSpLocks/>
            </p:cNvGrpSpPr>
            <p:nvPr/>
          </p:nvGrpSpPr>
          <p:grpSpPr bwMode="auto">
            <a:xfrm>
              <a:off x="2509815" y="4357694"/>
              <a:ext cx="511175" cy="817563"/>
              <a:chOff x="0" y="0"/>
              <a:chExt cx="322" cy="515"/>
            </a:xfrm>
          </p:grpSpPr>
          <p:sp>
            <p:nvSpPr>
              <p:cNvPr id="90" name="Text Box 25"/>
              <p:cNvSpPr txBox="1">
                <a:spLocks noChangeArrowheads="1"/>
              </p:cNvSpPr>
              <p:nvPr/>
            </p:nvSpPr>
            <p:spPr bwMode="auto">
              <a:xfrm>
                <a:off x="4" y="224"/>
                <a:ext cx="31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</a:p>
            </p:txBody>
          </p:sp>
          <p:sp>
            <p:nvSpPr>
              <p:cNvPr id="91" name="Text Box 26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</p:txBody>
          </p:sp>
          <p:sp>
            <p:nvSpPr>
              <p:cNvPr id="92" name="Line 27"/>
              <p:cNvSpPr>
                <a:spLocks noChangeShapeType="1"/>
              </p:cNvSpPr>
              <p:nvPr/>
            </p:nvSpPr>
            <p:spPr bwMode="auto">
              <a:xfrm>
                <a:off x="10" y="264"/>
                <a:ext cx="18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01" name="组合 100"/>
          <p:cNvGrpSpPr/>
          <p:nvPr/>
        </p:nvGrpSpPr>
        <p:grpSpPr>
          <a:xfrm>
            <a:off x="4787944" y="2756307"/>
            <a:ext cx="2717001" cy="819151"/>
            <a:chOff x="5217330" y="4214818"/>
            <a:chExt cx="2717001" cy="819151"/>
          </a:xfrm>
        </p:grpSpPr>
        <p:sp>
          <p:nvSpPr>
            <p:cNvPr id="102" name="Text Box 44"/>
            <p:cNvSpPr txBox="1">
              <a:spLocks noChangeArrowheads="1"/>
            </p:cNvSpPr>
            <p:nvPr/>
          </p:nvSpPr>
          <p:spPr bwMode="auto">
            <a:xfrm>
              <a:off x="5217330" y="4406945"/>
              <a:ext cx="259238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   ×   ÷    </a:t>
              </a: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03" name="Group 45"/>
            <p:cNvGrpSpPr>
              <a:grpSpLocks/>
            </p:cNvGrpSpPr>
            <p:nvPr/>
          </p:nvGrpSpPr>
          <p:grpSpPr bwMode="auto">
            <a:xfrm>
              <a:off x="5429256" y="4214818"/>
              <a:ext cx="511175" cy="817564"/>
              <a:chOff x="0" y="0"/>
              <a:chExt cx="322" cy="515"/>
            </a:xfrm>
          </p:grpSpPr>
          <p:sp>
            <p:nvSpPr>
              <p:cNvPr id="116" name="Text Box 46"/>
              <p:cNvSpPr txBox="1">
                <a:spLocks noChangeArrowheads="1"/>
              </p:cNvSpPr>
              <p:nvPr/>
            </p:nvSpPr>
            <p:spPr bwMode="auto">
              <a:xfrm>
                <a:off x="4" y="224"/>
                <a:ext cx="31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</a:p>
            </p:txBody>
          </p:sp>
          <p:sp>
            <p:nvSpPr>
              <p:cNvPr id="117" name="Text Box 47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</a:p>
            </p:txBody>
          </p:sp>
          <p:sp>
            <p:nvSpPr>
              <p:cNvPr id="118" name="Line 48"/>
              <p:cNvSpPr>
                <a:spLocks noChangeShapeType="1"/>
              </p:cNvSpPr>
              <p:nvPr/>
            </p:nvSpPr>
            <p:spPr bwMode="auto">
              <a:xfrm>
                <a:off x="10" y="264"/>
                <a:ext cx="18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04" name="Group 49"/>
            <p:cNvGrpSpPr>
              <a:grpSpLocks/>
            </p:cNvGrpSpPr>
            <p:nvPr/>
          </p:nvGrpSpPr>
          <p:grpSpPr bwMode="auto">
            <a:xfrm>
              <a:off x="6003931" y="4214818"/>
              <a:ext cx="511175" cy="817563"/>
              <a:chOff x="0" y="0"/>
              <a:chExt cx="322" cy="515"/>
            </a:xfrm>
          </p:grpSpPr>
          <p:sp>
            <p:nvSpPr>
              <p:cNvPr id="113" name="Text Box 50"/>
              <p:cNvSpPr txBox="1">
                <a:spLocks noChangeArrowheads="1"/>
              </p:cNvSpPr>
              <p:nvPr/>
            </p:nvSpPr>
            <p:spPr bwMode="auto">
              <a:xfrm>
                <a:off x="4" y="224"/>
                <a:ext cx="31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</a:p>
            </p:txBody>
          </p:sp>
          <p:sp>
            <p:nvSpPr>
              <p:cNvPr id="114" name="Text Box 5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</a:p>
            </p:txBody>
          </p:sp>
          <p:sp>
            <p:nvSpPr>
              <p:cNvPr id="115" name="Line 52"/>
              <p:cNvSpPr>
                <a:spLocks noChangeShapeType="1"/>
              </p:cNvSpPr>
              <p:nvPr/>
            </p:nvSpPr>
            <p:spPr bwMode="auto">
              <a:xfrm>
                <a:off x="10" y="264"/>
                <a:ext cx="18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05" name="Group 57"/>
            <p:cNvGrpSpPr>
              <a:grpSpLocks/>
            </p:cNvGrpSpPr>
            <p:nvPr/>
          </p:nvGrpSpPr>
          <p:grpSpPr bwMode="auto">
            <a:xfrm>
              <a:off x="6653218" y="4214818"/>
              <a:ext cx="587375" cy="817563"/>
              <a:chOff x="0" y="0"/>
              <a:chExt cx="370" cy="515"/>
            </a:xfrm>
          </p:grpSpPr>
          <p:sp>
            <p:nvSpPr>
              <p:cNvPr id="110" name="Text Box 58"/>
              <p:cNvSpPr txBox="1">
                <a:spLocks noChangeArrowheads="1"/>
              </p:cNvSpPr>
              <p:nvPr/>
            </p:nvSpPr>
            <p:spPr bwMode="auto">
              <a:xfrm>
                <a:off x="52" y="224"/>
                <a:ext cx="31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111" name="Text Box 59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36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</a:p>
            </p:txBody>
          </p:sp>
          <p:sp>
            <p:nvSpPr>
              <p:cNvPr id="112" name="Line 60"/>
              <p:cNvSpPr>
                <a:spLocks noChangeShapeType="1"/>
              </p:cNvSpPr>
              <p:nvPr/>
            </p:nvSpPr>
            <p:spPr bwMode="auto">
              <a:xfrm>
                <a:off x="40" y="264"/>
                <a:ext cx="22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06" name="Group 61"/>
            <p:cNvGrpSpPr>
              <a:grpSpLocks/>
            </p:cNvGrpSpPr>
            <p:nvPr/>
          </p:nvGrpSpPr>
          <p:grpSpPr bwMode="auto">
            <a:xfrm>
              <a:off x="7429506" y="4214818"/>
              <a:ext cx="504825" cy="819151"/>
              <a:chOff x="-10" y="0"/>
              <a:chExt cx="318" cy="516"/>
            </a:xfrm>
          </p:grpSpPr>
          <p:sp>
            <p:nvSpPr>
              <p:cNvPr id="107" name="Text Box 62"/>
              <p:cNvSpPr txBox="1">
                <a:spLocks noChangeArrowheads="1"/>
              </p:cNvSpPr>
              <p:nvPr/>
            </p:nvSpPr>
            <p:spPr bwMode="auto">
              <a:xfrm>
                <a:off x="-10" y="225"/>
                <a:ext cx="31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108" name="Text Box 63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</a:p>
            </p:txBody>
          </p:sp>
          <p:sp>
            <p:nvSpPr>
              <p:cNvPr id="109" name="Line 64"/>
              <p:cNvSpPr>
                <a:spLocks noChangeShapeType="1"/>
              </p:cNvSpPr>
              <p:nvPr/>
            </p:nvSpPr>
            <p:spPr bwMode="auto">
              <a:xfrm>
                <a:off x="10" y="264"/>
                <a:ext cx="18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19" name="Text Box 5"/>
          <p:cNvSpPr txBox="1">
            <a:spLocks noChangeArrowheads="1"/>
          </p:cNvSpPr>
          <p:nvPr/>
        </p:nvSpPr>
        <p:spPr bwMode="auto">
          <a:xfrm>
            <a:off x="999342" y="1675872"/>
            <a:ext cx="250033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=0.208+4.71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=4.918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856466" y="3613563"/>
            <a:ext cx="2444753" cy="819151"/>
            <a:chOff x="714348" y="5000636"/>
            <a:chExt cx="2444753" cy="819151"/>
          </a:xfrm>
        </p:grpSpPr>
        <p:sp>
          <p:nvSpPr>
            <p:cNvPr id="121" name="Text Box 5"/>
            <p:cNvSpPr txBox="1">
              <a:spLocks noChangeArrowheads="1"/>
            </p:cNvSpPr>
            <p:nvPr/>
          </p:nvSpPr>
          <p:spPr bwMode="auto">
            <a:xfrm>
              <a:off x="714348" y="5072074"/>
              <a:ext cx="185738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" name="Text Box 15"/>
            <p:cNvSpPr txBox="1">
              <a:spLocks noChangeArrowheads="1"/>
            </p:cNvSpPr>
            <p:nvPr/>
          </p:nvSpPr>
          <p:spPr bwMode="auto">
            <a:xfrm>
              <a:off x="1358876" y="5216536"/>
              <a:ext cx="180022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－</a:t>
              </a:r>
              <a:r>
                <a:rPr lang="zh-CN" altLang="en-US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zh-CN" altLang="en-US" sz="2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＋</a:t>
              </a:r>
              <a:endParaRPr 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1000101" y="5000636"/>
              <a:ext cx="642938" cy="819151"/>
              <a:chOff x="-90" y="0"/>
              <a:chExt cx="405" cy="516"/>
            </a:xfrm>
          </p:grpSpPr>
          <p:sp>
            <p:nvSpPr>
              <p:cNvPr id="132" name="Text Box 17"/>
              <p:cNvSpPr txBox="1">
                <a:spLocks noChangeArrowheads="1"/>
              </p:cNvSpPr>
              <p:nvPr/>
            </p:nvSpPr>
            <p:spPr bwMode="auto">
              <a:xfrm>
                <a:off x="-90" y="225"/>
                <a:ext cx="40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30</a:t>
                </a:r>
              </a:p>
            </p:txBody>
          </p:sp>
          <p:sp>
            <p:nvSpPr>
              <p:cNvPr id="133" name="Text Box 18"/>
              <p:cNvSpPr txBox="1">
                <a:spLocks noChangeArrowheads="1"/>
              </p:cNvSpPr>
              <p:nvPr/>
            </p:nvSpPr>
            <p:spPr bwMode="auto">
              <a:xfrm>
                <a:off x="-90" y="0"/>
                <a:ext cx="40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24</a:t>
                </a:r>
              </a:p>
            </p:txBody>
          </p:sp>
          <p:sp>
            <p:nvSpPr>
              <p:cNvPr id="134" name="Line 19"/>
              <p:cNvSpPr>
                <a:spLocks noChangeShapeType="1"/>
              </p:cNvSpPr>
              <p:nvPr/>
            </p:nvSpPr>
            <p:spPr bwMode="auto">
              <a:xfrm>
                <a:off x="-40" y="264"/>
                <a:ext cx="18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24" name="Group 20"/>
            <p:cNvGrpSpPr>
              <a:grpSpLocks/>
            </p:cNvGrpSpPr>
            <p:nvPr/>
          </p:nvGrpSpPr>
          <p:grpSpPr bwMode="auto">
            <a:xfrm>
              <a:off x="1643039" y="5000636"/>
              <a:ext cx="847725" cy="819151"/>
              <a:chOff x="-47" y="0"/>
              <a:chExt cx="534" cy="516"/>
            </a:xfrm>
          </p:grpSpPr>
          <p:sp>
            <p:nvSpPr>
              <p:cNvPr id="129" name="Text Box 21"/>
              <p:cNvSpPr txBox="1">
                <a:spLocks noChangeArrowheads="1"/>
              </p:cNvSpPr>
              <p:nvPr/>
            </p:nvSpPr>
            <p:spPr bwMode="auto">
              <a:xfrm>
                <a:off x="-47" y="225"/>
                <a:ext cx="53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30</a:t>
                </a:r>
              </a:p>
            </p:txBody>
          </p:sp>
          <p:sp>
            <p:nvSpPr>
              <p:cNvPr id="130" name="Text Box 22"/>
              <p:cNvSpPr txBox="1">
                <a:spLocks noChangeArrowheads="1"/>
              </p:cNvSpPr>
              <p:nvPr/>
            </p:nvSpPr>
            <p:spPr bwMode="auto">
              <a:xfrm>
                <a:off x="-47" y="0"/>
                <a:ext cx="403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20</a:t>
                </a:r>
              </a:p>
            </p:txBody>
          </p:sp>
          <p:sp>
            <p:nvSpPr>
              <p:cNvPr id="131" name="Line 23"/>
              <p:cNvSpPr>
                <a:spLocks noChangeShapeType="1"/>
              </p:cNvSpPr>
              <p:nvPr/>
            </p:nvSpPr>
            <p:spPr bwMode="auto">
              <a:xfrm>
                <a:off x="10" y="264"/>
                <a:ext cx="18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25" name="Group 24"/>
            <p:cNvGrpSpPr>
              <a:grpSpLocks/>
            </p:cNvGrpSpPr>
            <p:nvPr/>
          </p:nvGrpSpPr>
          <p:grpSpPr bwMode="auto">
            <a:xfrm>
              <a:off x="2285977" y="5000636"/>
              <a:ext cx="698500" cy="819151"/>
              <a:chOff x="-51" y="0"/>
              <a:chExt cx="440" cy="516"/>
            </a:xfrm>
          </p:grpSpPr>
          <p:sp>
            <p:nvSpPr>
              <p:cNvPr id="126" name="Text Box 25"/>
              <p:cNvSpPr txBox="1">
                <a:spLocks noChangeArrowheads="1"/>
              </p:cNvSpPr>
              <p:nvPr/>
            </p:nvSpPr>
            <p:spPr bwMode="auto">
              <a:xfrm>
                <a:off x="-51" y="225"/>
                <a:ext cx="44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30</a:t>
                </a:r>
              </a:p>
            </p:txBody>
          </p:sp>
          <p:sp>
            <p:nvSpPr>
              <p:cNvPr id="127" name="Text Box 26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</a:p>
            </p:txBody>
          </p:sp>
          <p:sp>
            <p:nvSpPr>
              <p:cNvPr id="128" name="Line 27"/>
              <p:cNvSpPr>
                <a:spLocks noChangeShapeType="1"/>
              </p:cNvSpPr>
              <p:nvPr/>
            </p:nvSpPr>
            <p:spPr bwMode="auto">
              <a:xfrm>
                <a:off x="19" y="270"/>
                <a:ext cx="18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35" name="组合 134"/>
          <p:cNvGrpSpPr/>
          <p:nvPr/>
        </p:nvGrpSpPr>
        <p:grpSpPr>
          <a:xfrm>
            <a:off x="856466" y="4256505"/>
            <a:ext cx="1857388" cy="819151"/>
            <a:chOff x="785786" y="5715016"/>
            <a:chExt cx="1857388" cy="819151"/>
          </a:xfrm>
        </p:grpSpPr>
        <p:sp>
          <p:nvSpPr>
            <p:cNvPr id="136" name="Text Box 5"/>
            <p:cNvSpPr txBox="1">
              <a:spLocks noChangeArrowheads="1"/>
            </p:cNvSpPr>
            <p:nvPr/>
          </p:nvSpPr>
          <p:spPr bwMode="auto">
            <a:xfrm>
              <a:off x="785786" y="5786454"/>
              <a:ext cx="185738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37" name="Group 24"/>
            <p:cNvGrpSpPr>
              <a:grpSpLocks/>
            </p:cNvGrpSpPr>
            <p:nvPr/>
          </p:nvGrpSpPr>
          <p:grpSpPr bwMode="auto">
            <a:xfrm>
              <a:off x="1071538" y="5715016"/>
              <a:ext cx="698500" cy="819151"/>
              <a:chOff x="-51" y="0"/>
              <a:chExt cx="440" cy="516"/>
            </a:xfrm>
          </p:grpSpPr>
          <p:sp>
            <p:nvSpPr>
              <p:cNvPr id="138" name="Text Box 25"/>
              <p:cNvSpPr txBox="1">
                <a:spLocks noChangeArrowheads="1"/>
              </p:cNvSpPr>
              <p:nvPr/>
            </p:nvSpPr>
            <p:spPr bwMode="auto">
              <a:xfrm>
                <a:off x="-51" y="225"/>
                <a:ext cx="44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</a:p>
            </p:txBody>
          </p:sp>
          <p:sp>
            <p:nvSpPr>
              <p:cNvPr id="139" name="Text Box 26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140" name="Line 27"/>
              <p:cNvSpPr>
                <a:spLocks noChangeShapeType="1"/>
              </p:cNvSpPr>
              <p:nvPr/>
            </p:nvSpPr>
            <p:spPr bwMode="auto">
              <a:xfrm>
                <a:off x="39" y="270"/>
                <a:ext cx="18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41" name="Text Box 5"/>
          <p:cNvSpPr txBox="1">
            <a:spLocks noChangeArrowheads="1"/>
          </p:cNvSpPr>
          <p:nvPr/>
        </p:nvSpPr>
        <p:spPr bwMode="auto">
          <a:xfrm>
            <a:off x="4928432" y="1604434"/>
            <a:ext cx="250033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=350-193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=157</a:t>
            </a:r>
          </a:p>
        </p:txBody>
      </p:sp>
      <p:grpSp>
        <p:nvGrpSpPr>
          <p:cNvPr id="142" name="组合 141"/>
          <p:cNvGrpSpPr/>
          <p:nvPr/>
        </p:nvGrpSpPr>
        <p:grpSpPr>
          <a:xfrm>
            <a:off x="4530982" y="3420231"/>
            <a:ext cx="3756552" cy="850902"/>
            <a:chOff x="4786314" y="4911735"/>
            <a:chExt cx="3055954" cy="850902"/>
          </a:xfrm>
        </p:grpSpPr>
        <p:sp>
          <p:nvSpPr>
            <p:cNvPr id="143" name="Text Box 5"/>
            <p:cNvSpPr txBox="1">
              <a:spLocks noChangeArrowheads="1"/>
            </p:cNvSpPr>
            <p:nvPr/>
          </p:nvSpPr>
          <p:spPr bwMode="auto">
            <a:xfrm>
              <a:off x="4786314" y="5000636"/>
              <a:ext cx="185738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4" name="Text Box 15"/>
            <p:cNvSpPr txBox="1">
              <a:spLocks noChangeArrowheads="1"/>
            </p:cNvSpPr>
            <p:nvPr/>
          </p:nvSpPr>
          <p:spPr bwMode="auto">
            <a:xfrm>
              <a:off x="5400680" y="5145314"/>
              <a:ext cx="180022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    </a:t>
              </a:r>
              <a:r>
                <a:rPr lang="en-US" altLang="zh-CN" sz="2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     +    </a:t>
              </a:r>
              <a:endParaRPr 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45" name="Group 16"/>
            <p:cNvGrpSpPr>
              <a:grpSpLocks/>
            </p:cNvGrpSpPr>
            <p:nvPr/>
          </p:nvGrpSpPr>
          <p:grpSpPr bwMode="auto">
            <a:xfrm>
              <a:off x="5103817" y="4929198"/>
              <a:ext cx="685801" cy="827089"/>
              <a:chOff x="-70" y="0"/>
              <a:chExt cx="432" cy="521"/>
            </a:xfrm>
          </p:grpSpPr>
          <p:sp>
            <p:nvSpPr>
              <p:cNvPr id="158" name="Text Box 17"/>
              <p:cNvSpPr txBox="1">
                <a:spLocks noChangeArrowheads="1"/>
              </p:cNvSpPr>
              <p:nvPr/>
            </p:nvSpPr>
            <p:spPr bwMode="auto">
              <a:xfrm>
                <a:off x="-39" y="230"/>
                <a:ext cx="40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</a:p>
            </p:txBody>
          </p:sp>
          <p:sp>
            <p:nvSpPr>
              <p:cNvPr id="159" name="Text Box 18"/>
              <p:cNvSpPr txBox="1">
                <a:spLocks noChangeArrowheads="1"/>
              </p:cNvSpPr>
              <p:nvPr/>
            </p:nvSpPr>
            <p:spPr bwMode="auto">
              <a:xfrm>
                <a:off x="-45" y="0"/>
                <a:ext cx="40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</a:p>
            </p:txBody>
          </p:sp>
          <p:sp>
            <p:nvSpPr>
              <p:cNvPr id="160" name="Line 19"/>
              <p:cNvSpPr>
                <a:spLocks noChangeShapeType="1"/>
              </p:cNvSpPr>
              <p:nvPr/>
            </p:nvSpPr>
            <p:spPr bwMode="auto">
              <a:xfrm>
                <a:off x="-70" y="264"/>
                <a:ext cx="18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46" name="Group 20"/>
            <p:cNvGrpSpPr>
              <a:grpSpLocks/>
            </p:cNvGrpSpPr>
            <p:nvPr/>
          </p:nvGrpSpPr>
          <p:grpSpPr bwMode="auto">
            <a:xfrm>
              <a:off x="5678492" y="4919673"/>
              <a:ext cx="884238" cy="828676"/>
              <a:chOff x="-70" y="-6"/>
              <a:chExt cx="557" cy="522"/>
            </a:xfrm>
          </p:grpSpPr>
          <p:sp>
            <p:nvSpPr>
              <p:cNvPr id="155" name="Text Box 21"/>
              <p:cNvSpPr txBox="1">
                <a:spLocks noChangeArrowheads="1"/>
              </p:cNvSpPr>
              <p:nvPr/>
            </p:nvSpPr>
            <p:spPr bwMode="auto">
              <a:xfrm>
                <a:off x="-47" y="225"/>
                <a:ext cx="53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</a:p>
            </p:txBody>
          </p:sp>
          <p:sp>
            <p:nvSpPr>
              <p:cNvPr id="156" name="Text Box 22"/>
              <p:cNvSpPr txBox="1">
                <a:spLocks noChangeArrowheads="1"/>
              </p:cNvSpPr>
              <p:nvPr/>
            </p:nvSpPr>
            <p:spPr bwMode="auto">
              <a:xfrm>
                <a:off x="-60" y="-6"/>
                <a:ext cx="403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</a:p>
            </p:txBody>
          </p:sp>
          <p:sp>
            <p:nvSpPr>
              <p:cNvPr id="157" name="Line 23"/>
              <p:cNvSpPr>
                <a:spLocks noChangeShapeType="1"/>
              </p:cNvSpPr>
              <p:nvPr/>
            </p:nvSpPr>
            <p:spPr bwMode="auto">
              <a:xfrm>
                <a:off x="-70" y="264"/>
                <a:ext cx="18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47" name="Group 24"/>
            <p:cNvGrpSpPr>
              <a:grpSpLocks/>
            </p:cNvGrpSpPr>
            <p:nvPr/>
          </p:nvGrpSpPr>
          <p:grpSpPr bwMode="auto">
            <a:xfrm>
              <a:off x="6334131" y="4911735"/>
              <a:ext cx="698500" cy="850902"/>
              <a:chOff x="-66" y="-11"/>
              <a:chExt cx="440" cy="536"/>
            </a:xfrm>
          </p:grpSpPr>
          <p:sp>
            <p:nvSpPr>
              <p:cNvPr id="152" name="Text Box 25"/>
              <p:cNvSpPr txBox="1">
                <a:spLocks noChangeArrowheads="1"/>
              </p:cNvSpPr>
              <p:nvPr/>
            </p:nvSpPr>
            <p:spPr bwMode="auto">
              <a:xfrm>
                <a:off x="-66" y="234"/>
                <a:ext cx="44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</a:p>
            </p:txBody>
          </p:sp>
          <p:sp>
            <p:nvSpPr>
              <p:cNvPr id="153" name="Text Box 26"/>
              <p:cNvSpPr txBox="1">
                <a:spLocks noChangeArrowheads="1"/>
              </p:cNvSpPr>
              <p:nvPr/>
            </p:nvSpPr>
            <p:spPr bwMode="auto">
              <a:xfrm>
                <a:off x="-24" y="-11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154" name="Line 27"/>
              <p:cNvSpPr>
                <a:spLocks noChangeShapeType="1"/>
              </p:cNvSpPr>
              <p:nvPr/>
            </p:nvSpPr>
            <p:spPr bwMode="auto">
              <a:xfrm>
                <a:off x="-41" y="270"/>
                <a:ext cx="18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48" name="Group 24"/>
            <p:cNvGrpSpPr>
              <a:grpSpLocks/>
            </p:cNvGrpSpPr>
            <p:nvPr/>
          </p:nvGrpSpPr>
          <p:grpSpPr bwMode="auto">
            <a:xfrm>
              <a:off x="7088205" y="4911735"/>
              <a:ext cx="754063" cy="836614"/>
              <a:chOff x="-41" y="-11"/>
              <a:chExt cx="475" cy="527"/>
            </a:xfrm>
          </p:grpSpPr>
          <p:sp>
            <p:nvSpPr>
              <p:cNvPr id="149" name="Text Box 25"/>
              <p:cNvSpPr txBox="1">
                <a:spLocks noChangeArrowheads="1"/>
              </p:cNvSpPr>
              <p:nvPr/>
            </p:nvSpPr>
            <p:spPr bwMode="auto">
              <a:xfrm>
                <a:off x="-6" y="225"/>
                <a:ext cx="44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150" name="Text Box 26"/>
              <p:cNvSpPr txBox="1">
                <a:spLocks noChangeArrowheads="1"/>
              </p:cNvSpPr>
              <p:nvPr/>
            </p:nvSpPr>
            <p:spPr bwMode="auto">
              <a:xfrm>
                <a:off x="-21" y="-11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</a:p>
            </p:txBody>
          </p:sp>
          <p:sp>
            <p:nvSpPr>
              <p:cNvPr id="151" name="Line 27"/>
              <p:cNvSpPr>
                <a:spLocks noChangeShapeType="1"/>
              </p:cNvSpPr>
              <p:nvPr/>
            </p:nvSpPr>
            <p:spPr bwMode="auto">
              <a:xfrm>
                <a:off x="-41" y="270"/>
                <a:ext cx="18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61" name="组合 160"/>
          <p:cNvGrpSpPr/>
          <p:nvPr/>
        </p:nvGrpSpPr>
        <p:grpSpPr>
          <a:xfrm>
            <a:off x="4675739" y="4045707"/>
            <a:ext cx="2609219" cy="898874"/>
            <a:chOff x="4786314" y="5643231"/>
            <a:chExt cx="2609219" cy="898874"/>
          </a:xfrm>
        </p:grpSpPr>
        <p:sp>
          <p:nvSpPr>
            <p:cNvPr id="162" name="Text Box 5"/>
            <p:cNvSpPr txBox="1">
              <a:spLocks noChangeArrowheads="1"/>
            </p:cNvSpPr>
            <p:nvPr/>
          </p:nvSpPr>
          <p:spPr bwMode="auto">
            <a:xfrm>
              <a:off x="4786314" y="5786454"/>
              <a:ext cx="71438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3" name="Text Box 15"/>
            <p:cNvSpPr txBox="1">
              <a:spLocks noChangeArrowheads="1"/>
            </p:cNvSpPr>
            <p:nvPr/>
          </p:nvSpPr>
          <p:spPr bwMode="auto">
            <a:xfrm>
              <a:off x="5595308" y="5643231"/>
              <a:ext cx="1800225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           +    </a:t>
              </a:r>
              <a:endParaRPr 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64" name="Group 24"/>
            <p:cNvGrpSpPr>
              <a:grpSpLocks/>
            </p:cNvGrpSpPr>
            <p:nvPr/>
          </p:nvGrpSpPr>
          <p:grpSpPr bwMode="auto">
            <a:xfrm>
              <a:off x="5186360" y="5721366"/>
              <a:ext cx="728663" cy="820739"/>
              <a:chOff x="21" y="4"/>
              <a:chExt cx="459" cy="517"/>
            </a:xfrm>
          </p:grpSpPr>
          <p:sp>
            <p:nvSpPr>
              <p:cNvPr id="169" name="Text Box 25"/>
              <p:cNvSpPr txBox="1">
                <a:spLocks noChangeArrowheads="1"/>
              </p:cNvSpPr>
              <p:nvPr/>
            </p:nvSpPr>
            <p:spPr bwMode="auto">
              <a:xfrm>
                <a:off x="40" y="230"/>
                <a:ext cx="44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</a:p>
            </p:txBody>
          </p:sp>
          <p:sp>
            <p:nvSpPr>
              <p:cNvPr id="170" name="Text Box 26"/>
              <p:cNvSpPr txBox="1">
                <a:spLocks noChangeArrowheads="1"/>
              </p:cNvSpPr>
              <p:nvPr/>
            </p:nvSpPr>
            <p:spPr bwMode="auto">
              <a:xfrm>
                <a:off x="21" y="4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</p:txBody>
          </p:sp>
          <p:sp>
            <p:nvSpPr>
              <p:cNvPr id="171" name="Line 27"/>
              <p:cNvSpPr>
                <a:spLocks noChangeShapeType="1"/>
              </p:cNvSpPr>
              <p:nvPr/>
            </p:nvSpPr>
            <p:spPr bwMode="auto">
              <a:xfrm>
                <a:off x="39" y="270"/>
                <a:ext cx="18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65" name="Group 24"/>
            <p:cNvGrpSpPr>
              <a:grpSpLocks/>
            </p:cNvGrpSpPr>
            <p:nvPr/>
          </p:nvGrpSpPr>
          <p:grpSpPr bwMode="auto">
            <a:xfrm>
              <a:off x="5907097" y="5715016"/>
              <a:ext cx="719138" cy="827089"/>
              <a:chOff x="25" y="0"/>
              <a:chExt cx="453" cy="521"/>
            </a:xfrm>
          </p:grpSpPr>
          <p:sp>
            <p:nvSpPr>
              <p:cNvPr id="166" name="Text Box 25"/>
              <p:cNvSpPr txBox="1">
                <a:spLocks noChangeArrowheads="1"/>
              </p:cNvSpPr>
              <p:nvPr/>
            </p:nvSpPr>
            <p:spPr bwMode="auto">
              <a:xfrm>
                <a:off x="38" y="230"/>
                <a:ext cx="44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167" name="Text Box 26"/>
              <p:cNvSpPr txBox="1">
                <a:spLocks noChangeArrowheads="1"/>
              </p:cNvSpPr>
              <p:nvPr/>
            </p:nvSpPr>
            <p:spPr bwMode="auto">
              <a:xfrm>
                <a:off x="25" y="0"/>
                <a:ext cx="22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</a:p>
            </p:txBody>
          </p:sp>
          <p:sp>
            <p:nvSpPr>
              <p:cNvPr id="168" name="Line 27"/>
              <p:cNvSpPr>
                <a:spLocks noChangeShapeType="1"/>
              </p:cNvSpPr>
              <p:nvPr/>
            </p:nvSpPr>
            <p:spPr bwMode="auto">
              <a:xfrm>
                <a:off x="39" y="270"/>
                <a:ext cx="18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73" name="组合 172"/>
          <p:cNvGrpSpPr/>
          <p:nvPr/>
        </p:nvGrpSpPr>
        <p:grpSpPr>
          <a:xfrm>
            <a:off x="6283365" y="4188930"/>
            <a:ext cx="1055683" cy="819151"/>
            <a:chOff x="6213488" y="5715019"/>
            <a:chExt cx="1055683" cy="819151"/>
          </a:xfrm>
        </p:grpSpPr>
        <p:sp>
          <p:nvSpPr>
            <p:cNvPr id="174" name="Text Box 5"/>
            <p:cNvSpPr txBox="1">
              <a:spLocks noChangeArrowheads="1"/>
            </p:cNvSpPr>
            <p:nvPr/>
          </p:nvSpPr>
          <p:spPr bwMode="auto">
            <a:xfrm>
              <a:off x="6213488" y="5786454"/>
              <a:ext cx="71438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75" name="Group 24"/>
            <p:cNvGrpSpPr>
              <a:grpSpLocks/>
            </p:cNvGrpSpPr>
            <p:nvPr/>
          </p:nvGrpSpPr>
          <p:grpSpPr bwMode="auto">
            <a:xfrm>
              <a:off x="6500821" y="5715019"/>
              <a:ext cx="768350" cy="819151"/>
              <a:chOff x="-50" y="0"/>
              <a:chExt cx="484" cy="516"/>
            </a:xfrm>
          </p:grpSpPr>
          <p:sp>
            <p:nvSpPr>
              <p:cNvPr id="176" name="Text Box 25"/>
              <p:cNvSpPr txBox="1">
                <a:spLocks noChangeArrowheads="1"/>
              </p:cNvSpPr>
              <p:nvPr/>
            </p:nvSpPr>
            <p:spPr bwMode="auto">
              <a:xfrm>
                <a:off x="-6" y="225"/>
                <a:ext cx="44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</a:p>
            </p:txBody>
          </p:sp>
          <p:sp>
            <p:nvSpPr>
              <p:cNvPr id="177" name="Text Box 26"/>
              <p:cNvSpPr txBox="1">
                <a:spLocks noChangeArrowheads="1"/>
              </p:cNvSpPr>
              <p:nvPr/>
            </p:nvSpPr>
            <p:spPr bwMode="auto">
              <a:xfrm>
                <a:off x="-50" y="0"/>
                <a:ext cx="44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22</a:t>
                </a:r>
              </a:p>
            </p:txBody>
          </p:sp>
          <p:sp>
            <p:nvSpPr>
              <p:cNvPr id="178" name="Line 27"/>
              <p:cNvSpPr>
                <a:spLocks noChangeShapeType="1"/>
              </p:cNvSpPr>
              <p:nvPr/>
            </p:nvSpPr>
            <p:spPr bwMode="auto">
              <a:xfrm>
                <a:off x="-6" y="248"/>
                <a:ext cx="18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80" name="组合 17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1" name="图片 18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412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124508" y="817562"/>
            <a:ext cx="2667099" cy="48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四则混合运算的顺序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99931" y="1690746"/>
            <a:ext cx="6645947" cy="755650"/>
            <a:chOff x="1199931" y="1690746"/>
            <a:chExt cx="6645947" cy="755650"/>
          </a:xfrm>
        </p:grpSpPr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1345700" y="1690746"/>
              <a:ext cx="6500178" cy="462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ts val="3400"/>
                </a:lnSpc>
              </a:pPr>
              <a:r>
                <a:rPr lang="zh-CN" altLang="en-US" sz="2000" b="1" dirty="0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如果是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同一级运算</a:t>
              </a:r>
              <a:r>
                <a:rPr lang="zh-CN" altLang="en-US" sz="2000" b="1" dirty="0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，一般按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从左往右</a:t>
              </a:r>
              <a:r>
                <a:rPr lang="zh-CN" altLang="en-US" sz="2000" b="1" dirty="0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依次进行</a:t>
              </a:r>
              <a:r>
                <a:rPr lang="zh-CN" altLang="en-US" sz="2000" b="1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计算。</a:t>
              </a:r>
              <a:endParaRPr lang="zh-CN" altLang="en-US" sz="20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MH_Text_1"/>
            <p:cNvSpPr>
              <a:spLocks noChangeArrowheads="1"/>
            </p:cNvSpPr>
            <p:nvPr/>
          </p:nvSpPr>
          <p:spPr bwMode="auto">
            <a:xfrm>
              <a:off x="1199931" y="1690746"/>
              <a:ext cx="6090776" cy="755650"/>
            </a:xfrm>
            <a:prstGeom prst="roundRect">
              <a:avLst>
                <a:gd name="adj" fmla="val 50000"/>
              </a:avLst>
            </a:prstGeom>
            <a:solidFill>
              <a:srgbClr val="FFFFFF">
                <a:alpha val="5000"/>
              </a:srgb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 dirty="0">
                <a:solidFill>
                  <a:srgbClr val="3B8DE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80385" y="2526847"/>
            <a:ext cx="6500178" cy="755650"/>
            <a:chOff x="1280385" y="2526847"/>
            <a:chExt cx="6500178" cy="755650"/>
          </a:xfrm>
        </p:grpSpPr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1280385" y="2582898"/>
              <a:ext cx="6500178" cy="52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ts val="3400"/>
                </a:lnSpc>
              </a:pPr>
              <a:r>
                <a:rPr lang="zh-CN" altLang="en-US" sz="2000" b="1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如果</a:t>
              </a:r>
              <a:r>
                <a:rPr lang="zh-CN" altLang="en-US" sz="2000" b="1" dirty="0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既有加减、又有乘除法，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先算乘除法、再算加</a:t>
              </a:r>
              <a:r>
                <a:rPr lang="zh-CN" altLang="en-US" sz="2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减</a:t>
              </a:r>
              <a:r>
                <a:rPr lang="zh-CN" altLang="en-US" sz="2000" b="1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0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MH_Text_1"/>
            <p:cNvSpPr>
              <a:spLocks noChangeArrowheads="1"/>
            </p:cNvSpPr>
            <p:nvPr/>
          </p:nvSpPr>
          <p:spPr bwMode="auto">
            <a:xfrm>
              <a:off x="1280385" y="2526847"/>
              <a:ext cx="6090776" cy="755650"/>
            </a:xfrm>
            <a:prstGeom prst="roundRect">
              <a:avLst>
                <a:gd name="adj" fmla="val 50000"/>
              </a:avLst>
            </a:prstGeom>
            <a:solidFill>
              <a:srgbClr val="FFFFFF">
                <a:alpha val="5000"/>
              </a:srgb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 dirty="0">
                <a:solidFill>
                  <a:srgbClr val="3B8DE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280385" y="3427123"/>
            <a:ext cx="6632602" cy="755650"/>
            <a:chOff x="1280385" y="3427123"/>
            <a:chExt cx="6632602" cy="755650"/>
          </a:xfrm>
        </p:grpSpPr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1412809" y="3540773"/>
              <a:ext cx="6500178" cy="52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ts val="3400"/>
                </a:lnSpc>
              </a:pPr>
              <a:r>
                <a:rPr lang="zh-CN" altLang="en-US" sz="2000" b="1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如果</a:t>
              </a:r>
              <a:r>
                <a:rPr lang="zh-CN" altLang="en-US" sz="2000" b="1" dirty="0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有括号，先算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括号里面</a:t>
              </a:r>
              <a:r>
                <a:rPr lang="zh-CN" altLang="en-US" sz="2000" b="1">
                  <a:solidFill>
                    <a:schemeClr val="accent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的。</a:t>
              </a:r>
              <a:endParaRPr lang="zh-CN" altLang="en-US" sz="20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MH_Text_1"/>
            <p:cNvSpPr>
              <a:spLocks noChangeArrowheads="1"/>
            </p:cNvSpPr>
            <p:nvPr/>
          </p:nvSpPr>
          <p:spPr bwMode="auto">
            <a:xfrm>
              <a:off x="1280385" y="3427123"/>
              <a:ext cx="6090776" cy="755650"/>
            </a:xfrm>
            <a:prstGeom prst="roundRect">
              <a:avLst>
                <a:gd name="adj" fmla="val 50000"/>
              </a:avLst>
            </a:prstGeom>
            <a:solidFill>
              <a:srgbClr val="FFFFFF">
                <a:alpha val="5000"/>
              </a:srgb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 dirty="0">
                <a:solidFill>
                  <a:srgbClr val="3B8DE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776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Group 14">
            <a:extLst>
              <a:ext uri="{FF2B5EF4-FFF2-40B4-BE49-F238E27FC236}">
                <a16:creationId xmlns:a16="http://schemas.microsoft.com/office/drawing/2014/main" xmlns="" id="{0DE7AC78-767B-47A1-BF4C-2367839F91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716024"/>
              </p:ext>
            </p:extLst>
          </p:nvPr>
        </p:nvGraphicFramePr>
        <p:xfrm>
          <a:off x="691172" y="816144"/>
          <a:ext cx="7753071" cy="4163020"/>
        </p:xfrm>
        <a:graphic>
          <a:graphicData uri="http://schemas.openxmlformats.org/drawingml/2006/table">
            <a:tbl>
              <a:tblPr/>
              <a:tblGrid>
                <a:gridCol w="1792596">
                  <a:extLst>
                    <a:ext uri="{9D8B030D-6E8A-4147-A177-3AD203B41FA5}">
                      <a16:colId xmlns:a16="http://schemas.microsoft.com/office/drawing/2014/main" xmlns="" val="3699047668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xmlns="" val="241431389"/>
                    </a:ext>
                  </a:extLst>
                </a:gridCol>
                <a:gridCol w="3224171">
                  <a:extLst>
                    <a:ext uri="{9D8B030D-6E8A-4147-A177-3AD203B41FA5}">
                      <a16:colId xmlns:a16="http://schemas.microsoft.com/office/drawing/2014/main" xmlns="" val="109208006"/>
                    </a:ext>
                  </a:extLst>
                </a:gridCol>
              </a:tblGrid>
              <a:tr h="4940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69556943"/>
                  </a:ext>
                </a:extLst>
              </a:tr>
              <a:tr h="4940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64620016"/>
                  </a:ext>
                </a:extLst>
              </a:tr>
              <a:tr h="4940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30161725"/>
                  </a:ext>
                </a:extLst>
              </a:tr>
              <a:tr h="4940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16956021"/>
                  </a:ext>
                </a:extLst>
              </a:tr>
              <a:tr h="4940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905755"/>
                  </a:ext>
                </a:extLst>
              </a:tr>
              <a:tr h="4940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94231808"/>
                  </a:ext>
                </a:extLst>
              </a:tr>
              <a:tr h="4940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99117063"/>
                  </a:ext>
                </a:extLst>
              </a:tr>
              <a:tr h="535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88002987"/>
                  </a:ext>
                </a:extLst>
              </a:tr>
            </a:tbl>
          </a:graphicData>
        </a:graphic>
      </p:graphicFrame>
      <p:sp>
        <p:nvSpPr>
          <p:cNvPr id="9" name="Text Box 2">
            <a:extLst>
              <a:ext uri="{FF2B5EF4-FFF2-40B4-BE49-F238E27FC236}">
                <a16:creationId xmlns:a16="http://schemas.microsoft.com/office/drawing/2014/main" xmlns="" id="{CC7E74C7-EF12-4C4D-8D98-EE5BE0069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2963" y="1341066"/>
            <a:ext cx="24463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a+b = b+a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xmlns="" id="{F1C4A70A-42A4-44DD-AB2C-99F83DE30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0929" y="1880201"/>
            <a:ext cx="30817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（a+b）+c  = a+（b+c）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xmlns="" id="{2BB5591C-5B31-4A4D-83AB-0E1FBB5F7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5572" y="2398489"/>
            <a:ext cx="18206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a×b = b×a</a:t>
            </a: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xmlns="" id="{FB3C73ED-DF71-425C-84C9-6451CFF68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0929" y="2953212"/>
            <a:ext cx="33415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（a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b）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  = a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（b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c）</a:t>
            </a: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xmlns="" id="{AB2C3733-8CE0-4283-BF2E-96262570B7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5312" y="3471500"/>
            <a:ext cx="28777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a+b）×c=a×c+b×c</a:t>
            </a: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xmlns="" id="{AFD46FD1-FDB1-44D7-95A7-E41AFC54B8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609282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 Box 8">
            <a:extLst>
              <a:ext uri="{FF2B5EF4-FFF2-40B4-BE49-F238E27FC236}">
                <a16:creationId xmlns:a16="http://schemas.microsoft.com/office/drawing/2014/main" xmlns="" id="{C9A0505A-729A-4B8E-9629-C3E42C5E4A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2708275"/>
            <a:ext cx="17287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 Box 9">
            <a:extLst>
              <a:ext uri="{FF2B5EF4-FFF2-40B4-BE49-F238E27FC236}">
                <a16:creationId xmlns:a16="http://schemas.microsoft.com/office/drawing/2014/main" xmlns="" id="{49799E2B-7B1B-4B5C-BF13-6398EEB3B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190" y="1392080"/>
            <a:ext cx="20161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加法交换律</a:t>
            </a:r>
          </a:p>
        </p:txBody>
      </p:sp>
      <p:sp>
        <p:nvSpPr>
          <p:cNvPr id="18" name="Text Box 10">
            <a:extLst>
              <a:ext uri="{FF2B5EF4-FFF2-40B4-BE49-F238E27FC236}">
                <a16:creationId xmlns:a16="http://schemas.microsoft.com/office/drawing/2014/main" xmlns="" id="{C3843F30-3264-465E-B84F-E266574E4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328" y="1939275"/>
            <a:ext cx="20161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加法结合律</a:t>
            </a:r>
          </a:p>
        </p:txBody>
      </p:sp>
      <p:sp>
        <p:nvSpPr>
          <p:cNvPr id="19" name="Text Box 11">
            <a:extLst>
              <a:ext uri="{FF2B5EF4-FFF2-40B4-BE49-F238E27FC236}">
                <a16:creationId xmlns:a16="http://schemas.microsoft.com/office/drawing/2014/main" xmlns="" id="{E64214EE-A59E-4C4C-8863-DEF91E75F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628" y="2390137"/>
            <a:ext cx="20161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乘法交换律</a:t>
            </a:r>
          </a:p>
        </p:txBody>
      </p:sp>
      <p:sp>
        <p:nvSpPr>
          <p:cNvPr id="20" name="Text Box 12">
            <a:extLst>
              <a:ext uri="{FF2B5EF4-FFF2-40B4-BE49-F238E27FC236}">
                <a16:creationId xmlns:a16="http://schemas.microsoft.com/office/drawing/2014/main" xmlns="" id="{0F281D91-D0C3-4CD5-80FC-AA9F9D5EF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757" y="2921319"/>
            <a:ext cx="20161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乘法结合律</a:t>
            </a:r>
          </a:p>
        </p:txBody>
      </p:sp>
      <p:sp>
        <p:nvSpPr>
          <p:cNvPr id="21" name="Text Box 13">
            <a:extLst>
              <a:ext uri="{FF2B5EF4-FFF2-40B4-BE49-F238E27FC236}">
                <a16:creationId xmlns:a16="http://schemas.microsoft.com/office/drawing/2014/main" xmlns="" id="{59D436E6-69ED-4786-82B2-8E38DC96F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591" y="3484266"/>
            <a:ext cx="20161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乘法分配律</a:t>
            </a:r>
          </a:p>
        </p:txBody>
      </p:sp>
      <p:sp>
        <p:nvSpPr>
          <p:cNvPr id="23" name="Text Box 43">
            <a:extLst>
              <a:ext uri="{FF2B5EF4-FFF2-40B4-BE49-F238E27FC236}">
                <a16:creationId xmlns:a16="http://schemas.microsoft.com/office/drawing/2014/main" xmlns="" id="{8354B434-0ECA-4FBC-8760-88559F5C3F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190" y="881046"/>
            <a:ext cx="14670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运算律名称</a:t>
            </a:r>
          </a:p>
        </p:txBody>
      </p:sp>
      <p:sp>
        <p:nvSpPr>
          <p:cNvPr id="24" name="Text Box 44">
            <a:extLst>
              <a:ext uri="{FF2B5EF4-FFF2-40B4-BE49-F238E27FC236}">
                <a16:creationId xmlns:a16="http://schemas.microsoft.com/office/drawing/2014/main" xmlns="" id="{B2EA88B0-7917-4C3A-B8CE-B7233B503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6131" y="862936"/>
            <a:ext cx="14670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用字母表示</a:t>
            </a:r>
          </a:p>
        </p:txBody>
      </p:sp>
      <p:sp>
        <p:nvSpPr>
          <p:cNvPr id="26" name="Text Box 45">
            <a:extLst>
              <a:ext uri="{FF2B5EF4-FFF2-40B4-BE49-F238E27FC236}">
                <a16:creationId xmlns:a16="http://schemas.microsoft.com/office/drawing/2014/main" xmlns="" id="{FAC3036F-969A-40DB-93D1-26B201308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591" y="3978771"/>
            <a:ext cx="19800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减法的运算性质</a:t>
            </a:r>
          </a:p>
        </p:txBody>
      </p:sp>
      <p:sp>
        <p:nvSpPr>
          <p:cNvPr id="27" name="Text Box 46">
            <a:extLst>
              <a:ext uri="{FF2B5EF4-FFF2-40B4-BE49-F238E27FC236}">
                <a16:creationId xmlns:a16="http://schemas.microsoft.com/office/drawing/2014/main" xmlns="" id="{21DE1BFA-CC7D-467B-8733-17FEAB285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591" y="4527522"/>
            <a:ext cx="19800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除法的运算性质</a:t>
            </a:r>
          </a:p>
        </p:txBody>
      </p:sp>
      <p:sp>
        <p:nvSpPr>
          <p:cNvPr id="28" name="Text Box 47">
            <a:extLst>
              <a:ext uri="{FF2B5EF4-FFF2-40B4-BE49-F238E27FC236}">
                <a16:creationId xmlns:a16="http://schemas.microsoft.com/office/drawing/2014/main" xmlns="" id="{52E74A00-445B-44B5-AF17-53ECB70631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566102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 Box 48">
            <a:extLst>
              <a:ext uri="{FF2B5EF4-FFF2-40B4-BE49-F238E27FC236}">
                <a16:creationId xmlns:a16="http://schemas.microsoft.com/office/drawing/2014/main" xmlns="" id="{6A86365B-F23A-421B-B1FE-FE28585B8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693" y="321639"/>
            <a:ext cx="25074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运算律的整理与复习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2D5BDFC-5F25-498C-BE60-C060DE25E089}"/>
              </a:ext>
            </a:extLst>
          </p:cNvPr>
          <p:cNvSpPr/>
          <p:nvPr/>
        </p:nvSpPr>
        <p:spPr>
          <a:xfrm>
            <a:off x="5203303" y="3947878"/>
            <a:ext cx="28777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ａ-ｂ-ｃ=ａ-（ｂ+ｃ）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5540DCB-7BCA-4D7F-9A8F-3E0705B05F13}"/>
              </a:ext>
            </a:extLst>
          </p:cNvPr>
          <p:cNvSpPr/>
          <p:nvPr/>
        </p:nvSpPr>
        <p:spPr>
          <a:xfrm>
            <a:off x="5177823" y="4466166"/>
            <a:ext cx="33906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ａ÷ｂ÷ｃ=ａ÷（ｂ×ｃ）</a:t>
            </a:r>
          </a:p>
        </p:txBody>
      </p:sp>
      <p:sp>
        <p:nvSpPr>
          <p:cNvPr id="30" name="Text Box 44">
            <a:extLst>
              <a:ext uri="{FF2B5EF4-FFF2-40B4-BE49-F238E27FC236}">
                <a16:creationId xmlns:a16="http://schemas.microsoft.com/office/drawing/2014/main" xmlns="" id="{A2F922D3-5DEE-4F35-B0F4-1B7C0FD08A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9995" y="873879"/>
            <a:ext cx="6976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举例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 Box 9">
            <a:extLst>
              <a:ext uri="{FF2B5EF4-FFF2-40B4-BE49-F238E27FC236}">
                <a16:creationId xmlns:a16="http://schemas.microsoft.com/office/drawing/2014/main" xmlns="" id="{31AD279A-715E-439D-A56A-C6B72B81E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9340" y="1382281"/>
            <a:ext cx="15738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4+5=5+4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 Box 9">
            <a:extLst>
              <a:ext uri="{FF2B5EF4-FFF2-40B4-BE49-F238E27FC236}">
                <a16:creationId xmlns:a16="http://schemas.microsoft.com/office/drawing/2014/main" xmlns="" id="{F574C349-A193-4A42-A6EB-65AECB1B7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9186" y="1893097"/>
            <a:ext cx="22386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4+5+15=4+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5+15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 Box 9">
            <a:extLst>
              <a:ext uri="{FF2B5EF4-FFF2-40B4-BE49-F238E27FC236}">
                <a16:creationId xmlns:a16="http://schemas.microsoft.com/office/drawing/2014/main" xmlns="" id="{9B894664-8472-4195-88EC-CFB70C791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9340" y="2411162"/>
            <a:ext cx="15738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4×5=5×4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 Box 9">
            <a:extLst>
              <a:ext uri="{FF2B5EF4-FFF2-40B4-BE49-F238E27FC236}">
                <a16:creationId xmlns:a16="http://schemas.microsoft.com/office/drawing/2014/main" xmlns="" id="{0E413046-0473-4901-ADE4-79DBB2BA6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7930" y="2960060"/>
            <a:ext cx="28777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7×4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×5=7×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4×5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 Box 9">
            <a:extLst>
              <a:ext uri="{FF2B5EF4-FFF2-40B4-BE49-F238E27FC236}">
                <a16:creationId xmlns:a16="http://schemas.microsoft.com/office/drawing/2014/main" xmlns="" id="{7223B27C-0F1D-4F16-8704-916F64AEF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3493458"/>
            <a:ext cx="28777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7+4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×5=7×5+4×5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 Box 9">
            <a:extLst>
              <a:ext uri="{FF2B5EF4-FFF2-40B4-BE49-F238E27FC236}">
                <a16:creationId xmlns:a16="http://schemas.microsoft.com/office/drawing/2014/main" xmlns="" id="{5C33DF5F-A236-41C5-ACF0-AD3713042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8767" y="3994330"/>
            <a:ext cx="241359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28-4-6=28-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4+6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 Box 9">
            <a:extLst>
              <a:ext uri="{FF2B5EF4-FFF2-40B4-BE49-F238E27FC236}">
                <a16:creationId xmlns:a16="http://schemas.microsoft.com/office/drawing/2014/main" xmlns="" id="{E227B1B3-1907-45FE-8CAF-095B34C01C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0949" y="4505365"/>
            <a:ext cx="28777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32÷2÷4=32÷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2×4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9" name="图片 3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78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2" grpId="0"/>
      <p:bldP spid="3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1627</Words>
  <Application>Microsoft Office PowerPoint</Application>
  <PresentationFormat>全屏显示(16:9)</PresentationFormat>
  <Paragraphs>303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Arial</vt:lpstr>
      <vt:lpstr>宋体</vt:lpstr>
      <vt:lpstr>Cambria Math</vt:lpstr>
      <vt:lpstr>幼圆</vt:lpstr>
      <vt:lpstr>Times New Roman</vt:lpstr>
      <vt:lpstr>Calibri</vt:lpstr>
      <vt:lpstr>楷体_GB2312</vt:lpstr>
      <vt:lpstr>微软雅黑</vt:lpstr>
      <vt:lpstr>Tahoma</vt:lpstr>
      <vt:lpstr>黑体</vt:lpstr>
      <vt:lpstr>Wingdings</vt:lpstr>
      <vt:lpstr>楷体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2018-10-29T07:30:33Z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